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9"/>
  </p:notesMasterIdLst>
  <p:sldIdLst>
    <p:sldId id="257" r:id="rId4"/>
    <p:sldId id="281" r:id="rId5"/>
    <p:sldId id="277" r:id="rId6"/>
    <p:sldId id="292" r:id="rId7"/>
    <p:sldId id="279" r:id="rId8"/>
    <p:sldId id="288" r:id="rId9"/>
    <p:sldId id="293" r:id="rId10"/>
    <p:sldId id="284" r:id="rId11"/>
    <p:sldId id="273" r:id="rId12"/>
    <p:sldId id="289" r:id="rId13"/>
    <p:sldId id="294" r:id="rId14"/>
    <p:sldId id="275" r:id="rId15"/>
    <p:sldId id="276" r:id="rId16"/>
    <p:sldId id="285" r:id="rId17"/>
    <p:sldId id="290" r:id="rId18"/>
    <p:sldId id="291" r:id="rId19"/>
    <p:sldId id="259" r:id="rId20"/>
    <p:sldId id="264" r:id="rId21"/>
    <p:sldId id="261" r:id="rId22"/>
    <p:sldId id="282" r:id="rId23"/>
    <p:sldId id="265" r:id="rId24"/>
    <p:sldId id="267" r:id="rId25"/>
    <p:sldId id="266" r:id="rId26"/>
    <p:sldId id="283" r:id="rId27"/>
    <p:sldId id="295" r:id="rId28"/>
  </p:sldIdLst>
  <p:sldSz cx="9144000" cy="5143500" type="screen16x9"/>
  <p:notesSz cx="6858000" cy="9144000"/>
  <p:embeddedFontLst>
    <p:embeddedFont>
      <p:font typeface="Dosis" pitchFamily="2" charset="0"/>
      <p:regular r:id="rId30"/>
      <p:bold r:id="rId31"/>
    </p:embeddedFont>
    <p:embeddedFont>
      <p:font typeface="Roboto" panose="02000000000000000000" pitchFamily="2" charset="0"/>
      <p:regular r:id="rId32"/>
      <p:bold r:id="rId33"/>
      <p:italic r:id="rId34"/>
      <p:boldItalic r:id="rId35"/>
    </p:embeddedFont>
    <p:embeddedFont>
      <p:font typeface="Roboto Black" panose="02000000000000000000" pitchFamily="2" charset="0"/>
      <p:bold r:id="rId36"/>
      <p:boldItalic r:id="rId37"/>
    </p:embeddedFont>
    <p:embeddedFont>
      <p:font typeface="Roboto Thin"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F6A2352E-8CEA-4A51-B8AE-96F34FF84654}">
          <p14:sldIdLst>
            <p14:sldId id="257"/>
            <p14:sldId id="281"/>
          </p14:sldIdLst>
        </p14:section>
        <p14:section name="Reccomendations" id="{60C1E39F-0584-4824-9073-935021533475}">
          <p14:sldIdLst>
            <p14:sldId id="277"/>
            <p14:sldId id="292"/>
            <p14:sldId id="279"/>
            <p14:sldId id="288"/>
            <p14:sldId id="293"/>
            <p14:sldId id="284"/>
            <p14:sldId id="273"/>
            <p14:sldId id="289"/>
            <p14:sldId id="294"/>
            <p14:sldId id="275"/>
            <p14:sldId id="276"/>
            <p14:sldId id="285"/>
          </p14:sldIdLst>
        </p14:section>
        <p14:section name="Limitations and further analysis" id="{E550CFCF-4374-4096-84F5-FFF9E50A9BE8}">
          <p14:sldIdLst>
            <p14:sldId id="290"/>
            <p14:sldId id="291"/>
          </p14:sldIdLst>
        </p14:section>
        <p14:section name="Cleaning &amp; Preparation" id="{F2217D4F-ABB7-4959-BBE0-6E981D75F3AF}">
          <p14:sldIdLst>
            <p14:sldId id="259"/>
            <p14:sldId id="264"/>
            <p14:sldId id="261"/>
            <p14:sldId id="282"/>
            <p14:sldId id="265"/>
          </p14:sldIdLst>
        </p14:section>
        <p14:section name="Analysis" id="{F22E5BF0-5C0B-4214-8745-90D284E1EBEB}">
          <p14:sldIdLst>
            <p14:sldId id="267"/>
            <p14:sldId id="266"/>
            <p14:sldId id="283"/>
          </p14:sldIdLst>
        </p14:section>
        <p14:section name="End" id="{1FA60707-2DA1-4DFE-B28D-826C4B1E0E32}">
          <p14:sldIdLst>
            <p14:sldId id="29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Simpson" initials="MS" lastIdx="1" clrIdx="0">
    <p:extLst>
      <p:ext uri="{19B8F6BF-5375-455C-9EA6-DF929625EA0E}">
        <p15:presenceInfo xmlns:p15="http://schemas.microsoft.com/office/powerpoint/2012/main" userId="72dc846ebb3ceb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2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78750" autoAdjust="0"/>
  </p:normalViewPr>
  <p:slideViewPr>
    <p:cSldViewPr snapToGrid="0">
      <p:cViewPr varScale="1">
        <p:scale>
          <a:sx n="75" d="100"/>
          <a:sy n="75" d="100"/>
        </p:scale>
        <p:origin x="1216" y="44"/>
      </p:cViewPr>
      <p:guideLst>
        <p:guide orient="horz" pos="162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GB"/>
          </a:p>
        </p:txBody>
      </p:sp>
    </p:spTree>
    <p:extLst>
      <p:ext uri="{BB962C8B-B14F-4D97-AF65-F5344CB8AC3E}">
        <p14:creationId xmlns:p14="http://schemas.microsoft.com/office/powerpoint/2010/main" val="3749535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25427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57639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3959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4376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15754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71126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85175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58859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7633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45496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a:p>
        </p:txBody>
      </p:sp>
    </p:spTree>
    <p:extLst>
      <p:ext uri="{BB962C8B-B14F-4D97-AF65-F5344CB8AC3E}">
        <p14:creationId xmlns:p14="http://schemas.microsoft.com/office/powerpoint/2010/main" val="1282205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3477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87999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70272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8026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1514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55325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a:p>
        </p:txBody>
      </p:sp>
    </p:spTree>
    <p:extLst>
      <p:ext uri="{BB962C8B-B14F-4D97-AF65-F5344CB8AC3E}">
        <p14:creationId xmlns:p14="http://schemas.microsoft.com/office/powerpoint/2010/main" val="2102073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5923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transition>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transition>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transition>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transition>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transition>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transition>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transition>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transition>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transition>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transition>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transition>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transition>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transition>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transition>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transition>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transition>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transition>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transition>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transition>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transition>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transition>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Roboto Black"/>
                <a:ea typeface="Roboto Black"/>
                <a:sym typeface="Roboto Black"/>
              </a:rPr>
              <a:t>Cyclistic Case study</a:t>
            </a:r>
            <a:endParaRPr sz="1200">
              <a:solidFill>
                <a:schemeClr val="lt1"/>
              </a:solidFill>
            </a:endParaRPr>
          </a:p>
          <a:p>
            <a:pPr marL="0" lvl="0" indent="0" algn="l" rtl="0">
              <a:spcBef>
                <a:spcPts val="0"/>
              </a:spcBef>
              <a:spcAft>
                <a:spcPts val="0"/>
              </a:spcAft>
              <a:buClr>
                <a:schemeClr val="dk1"/>
              </a:buClr>
              <a:buSzPts val="1100"/>
              <a:buFont typeface="Arial"/>
              <a:buNone/>
            </a:pPr>
            <a:r>
              <a:rPr lang="en-US" sz="2800">
                <a:solidFill>
                  <a:srgbClr val="EFEFEF"/>
                </a:solidFill>
                <a:latin typeface="Roboto Thin"/>
                <a:ea typeface="Roboto Thin"/>
                <a:cs typeface="Roboto Thin"/>
                <a:sym typeface="Roboto Thin"/>
              </a:rPr>
              <a:t>Analyzing bike riding data</a:t>
            </a:r>
            <a:endParaRPr sz="280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Matthew Simpson</a:t>
            </a:r>
            <a:endParaRPr sz="280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20/03/2022</a:t>
            </a:r>
            <a:endParaRPr sz="2800">
              <a:solidFill>
                <a:srgbClr val="EFEFEF"/>
              </a:solidFill>
              <a:latin typeface="Roboto Thin"/>
              <a:ea typeface="Roboto Thin"/>
              <a:cs typeface="Roboto Thin"/>
              <a:sym typeface="Roboto Thin"/>
            </a:endParaRPr>
          </a:p>
        </p:txBody>
      </p:sp>
      <p:pic>
        <p:nvPicPr>
          <p:cNvPr id="5" name="Picture 4" descr="Logo&#10;&#10;Description automatically generated">
            <a:extLst>
              <a:ext uri="{FF2B5EF4-FFF2-40B4-BE49-F238E27FC236}">
                <a16:creationId xmlns:a16="http://schemas.microsoft.com/office/drawing/2014/main" id="{A18972DB-CE08-4DDD-9E46-F17C3DC9A9B5}"/>
              </a:ext>
            </a:extLst>
          </p:cNvPr>
          <p:cNvPicPr>
            <a:picLocks noChangeAspect="1"/>
          </p:cNvPicPr>
          <p:nvPr/>
        </p:nvPicPr>
        <p:blipFill rotWithShape="1">
          <a:blip r:embed="rId3"/>
          <a:srcRect l="8106" t="23821" r="6836" b="21661"/>
          <a:stretch/>
        </p:blipFill>
        <p:spPr>
          <a:xfrm>
            <a:off x="4019106" y="283539"/>
            <a:ext cx="1424763" cy="680483"/>
          </a:xfrm>
          <a:prstGeom prst="rect">
            <a:avLst/>
          </a:prstGeom>
        </p:spPr>
      </p:pic>
      <p:pic>
        <p:nvPicPr>
          <p:cNvPr id="7" name="Picture 6" descr="Logo&#10;&#10;Description automatically generated">
            <a:extLst>
              <a:ext uri="{FF2B5EF4-FFF2-40B4-BE49-F238E27FC236}">
                <a16:creationId xmlns:a16="http://schemas.microsoft.com/office/drawing/2014/main" id="{035A3694-1D7E-4170-8BF0-4111D06FE002}"/>
              </a:ext>
            </a:extLst>
          </p:cNvPr>
          <p:cNvPicPr>
            <a:picLocks noChangeAspect="1"/>
          </p:cNvPicPr>
          <p:nvPr/>
        </p:nvPicPr>
        <p:blipFill rotWithShape="1">
          <a:blip r:embed="rId4"/>
          <a:srcRect t="13106" b="15639"/>
          <a:stretch/>
        </p:blipFill>
        <p:spPr>
          <a:xfrm>
            <a:off x="5591834" y="226835"/>
            <a:ext cx="3282802" cy="779721"/>
          </a:xfrm>
          <a:prstGeom prst="rect">
            <a:avLst/>
          </a:prstGeom>
        </p:spPr>
      </p:pic>
    </p:spTree>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2" name="TextBox 1">
            <a:extLst>
              <a:ext uri="{FF2B5EF4-FFF2-40B4-BE49-F238E27FC236}">
                <a16:creationId xmlns:a16="http://schemas.microsoft.com/office/drawing/2014/main" id="{29E35DAD-E6E9-4140-9376-D3BEDC6AF83D}"/>
              </a:ext>
            </a:extLst>
          </p:cNvPr>
          <p:cNvSpPr txBox="1"/>
          <p:nvPr/>
        </p:nvSpPr>
        <p:spPr>
          <a:xfrm>
            <a:off x="396854" y="168579"/>
            <a:ext cx="8350291" cy="615553"/>
          </a:xfrm>
          <a:prstGeom prst="rect">
            <a:avLst/>
          </a:prstGeom>
          <a:noFill/>
        </p:spPr>
        <p:txBody>
          <a:bodyPr wrap="square" rtlCol="0">
            <a:spAutoFit/>
          </a:bodyPr>
          <a:lstStyle/>
          <a:p>
            <a:pPr algn="ctr"/>
            <a:r>
              <a:rPr lang="en-GB" sz="1800" b="1">
                <a:solidFill>
                  <a:srgbClr val="295269"/>
                </a:solidFill>
                <a:latin typeface="Roboto"/>
                <a:ea typeface="Roboto"/>
              </a:rPr>
              <a:t>Subsidised cost for extended duration rides</a:t>
            </a:r>
          </a:p>
          <a:p>
            <a:pPr algn="ctr"/>
            <a:endParaRPr lang="en-GB" sz="1600" b="1">
              <a:solidFill>
                <a:srgbClr val="295269"/>
              </a:solidFill>
              <a:latin typeface="Roboto"/>
              <a:ea typeface="Roboto"/>
            </a:endParaRPr>
          </a:p>
        </p:txBody>
      </p:sp>
      <p:sp>
        <p:nvSpPr>
          <p:cNvPr id="6" name="TextBox 5">
            <a:extLst>
              <a:ext uri="{FF2B5EF4-FFF2-40B4-BE49-F238E27FC236}">
                <a16:creationId xmlns:a16="http://schemas.microsoft.com/office/drawing/2014/main" id="{682D690F-80F4-44F5-9BC7-6B84AB07CEF9}"/>
              </a:ext>
            </a:extLst>
          </p:cNvPr>
          <p:cNvSpPr txBox="1"/>
          <p:nvPr/>
        </p:nvSpPr>
        <p:spPr>
          <a:xfrm>
            <a:off x="396853" y="957256"/>
            <a:ext cx="8120613" cy="3231654"/>
          </a:xfrm>
          <a:prstGeom prst="rect">
            <a:avLst/>
          </a:prstGeom>
          <a:noFill/>
        </p:spPr>
        <p:txBody>
          <a:bodyPr wrap="square" rtlCol="0">
            <a:spAutoFit/>
          </a:bodyPr>
          <a:lstStyle/>
          <a:p>
            <a:r>
              <a:rPr lang="en-GB" sz="1600" b="1">
                <a:solidFill>
                  <a:srgbClr val="295269"/>
                </a:solidFill>
                <a:latin typeface="Roboto"/>
                <a:ea typeface="Roboto"/>
              </a:rPr>
              <a:t>Conclusion</a:t>
            </a:r>
          </a:p>
          <a:p>
            <a:endParaRPr lang="en-GB" sz="1600" b="1">
              <a:solidFill>
                <a:srgbClr val="295269"/>
              </a:solidFill>
              <a:latin typeface="Roboto"/>
              <a:ea typeface="Roboto"/>
            </a:endParaRPr>
          </a:p>
          <a:p>
            <a:r>
              <a:rPr lang="en-GB" b="1">
                <a:solidFill>
                  <a:schemeClr val="tx1"/>
                </a:solidFill>
                <a:latin typeface="Roboto"/>
                <a:ea typeface="Roboto"/>
              </a:rPr>
              <a:t>Casual members use Cyclistic bikes 72% more during the weekend than during midweek, this is compounded with a 16% increase in average ride during the weekend. In contrast Members use Cyclistic bikes 20% less during the weekend.</a:t>
            </a:r>
          </a:p>
          <a:p>
            <a:endParaRPr lang="en-GB" b="1">
              <a:solidFill>
                <a:schemeClr val="tx1"/>
              </a:solidFill>
              <a:latin typeface="Roboto"/>
              <a:ea typeface="Roboto"/>
            </a:endParaRPr>
          </a:p>
          <a:p>
            <a:r>
              <a:rPr lang="en-GB" b="1">
                <a:solidFill>
                  <a:schemeClr val="tx1"/>
                </a:solidFill>
                <a:latin typeface="Roboto"/>
                <a:ea typeface="Roboto"/>
              </a:rPr>
              <a:t>I propose rewarding those users with an annual membership who use Cyclistic bikes in this manner by:</a:t>
            </a:r>
          </a:p>
          <a:p>
            <a:pPr marL="285750" indent="-285750">
              <a:buFont typeface="Arial" panose="020B0604020202020204" pitchFamily="34" charset="0"/>
              <a:buChar char="•"/>
            </a:pPr>
            <a:r>
              <a:rPr lang="en-GB" b="1">
                <a:solidFill>
                  <a:schemeClr val="tx1"/>
                </a:solidFill>
                <a:latin typeface="Roboto"/>
                <a:ea typeface="Roboto"/>
              </a:rPr>
              <a:t>Decreasing hourly rates for Annual members for the weekend</a:t>
            </a:r>
          </a:p>
          <a:p>
            <a:pPr marL="285750" indent="-285750">
              <a:buFont typeface="Arial" panose="020B0604020202020204" pitchFamily="34" charset="0"/>
              <a:buChar char="•"/>
            </a:pPr>
            <a:r>
              <a:rPr lang="en-GB" b="1">
                <a:solidFill>
                  <a:schemeClr val="tx1"/>
                </a:solidFill>
                <a:latin typeface="Roboto"/>
                <a:ea typeface="Roboto"/>
              </a:rPr>
              <a:t>Decreasing hourly rates for longer duration rides</a:t>
            </a:r>
          </a:p>
          <a:p>
            <a:pPr marL="285750" indent="-285750">
              <a:buFont typeface="Arial" panose="020B0604020202020204" pitchFamily="34" charset="0"/>
              <a:buChar char="•"/>
            </a:pPr>
            <a:r>
              <a:rPr lang="en-GB" b="1">
                <a:solidFill>
                  <a:schemeClr val="tx1"/>
                </a:solidFill>
                <a:latin typeface="Roboto"/>
                <a:ea typeface="Roboto"/>
              </a:rPr>
              <a:t>Rewarding annual members with X free minutes each weekend.</a:t>
            </a:r>
          </a:p>
          <a:p>
            <a:endParaRPr lang="en-GB">
              <a:solidFill>
                <a:schemeClr val="tx1"/>
              </a:solidFill>
              <a:latin typeface="Roboto"/>
              <a:ea typeface="Roboto"/>
            </a:endParaRPr>
          </a:p>
          <a:p>
            <a:endParaRPr lang="en-GB">
              <a:solidFill>
                <a:schemeClr val="tx1"/>
              </a:solidFill>
              <a:latin typeface="Roboto"/>
              <a:ea typeface="Roboto"/>
            </a:endParaRPr>
          </a:p>
          <a:p>
            <a:endParaRPr lang="en-GB" sz="1800" b="1">
              <a:solidFill>
                <a:srgbClr val="295269"/>
              </a:solidFill>
              <a:latin typeface="Roboto"/>
              <a:ea typeface="Roboto"/>
            </a:endParaRPr>
          </a:p>
        </p:txBody>
      </p:sp>
    </p:spTree>
    <p:extLst>
      <p:ext uri="{BB962C8B-B14F-4D97-AF65-F5344CB8AC3E}">
        <p14:creationId xmlns:p14="http://schemas.microsoft.com/office/powerpoint/2010/main" val="398925583"/>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792C9-F8E6-4C29-AD07-59A928FE40F5}"/>
              </a:ext>
            </a:extLst>
          </p:cNvPr>
          <p:cNvSpPr txBox="1"/>
          <p:nvPr/>
        </p:nvSpPr>
        <p:spPr>
          <a:xfrm>
            <a:off x="396854" y="1971585"/>
            <a:ext cx="8350291" cy="646331"/>
          </a:xfrm>
          <a:prstGeom prst="rect">
            <a:avLst/>
          </a:prstGeom>
          <a:noFill/>
        </p:spPr>
        <p:txBody>
          <a:bodyPr wrap="square" rtlCol="0">
            <a:spAutoFit/>
          </a:bodyPr>
          <a:lstStyle/>
          <a:p>
            <a:pPr algn="ctr"/>
            <a:r>
              <a:rPr lang="en-GB" sz="3600" b="1">
                <a:solidFill>
                  <a:srgbClr val="295269"/>
                </a:solidFill>
                <a:latin typeface="Roboto"/>
                <a:ea typeface="Roboto"/>
              </a:rPr>
              <a:t>Dynamic Seasonal promotion</a:t>
            </a:r>
          </a:p>
        </p:txBody>
      </p:sp>
    </p:spTree>
    <p:extLst>
      <p:ext uri="{BB962C8B-B14F-4D97-AF65-F5344CB8AC3E}">
        <p14:creationId xmlns:p14="http://schemas.microsoft.com/office/powerpoint/2010/main" val="2594108273"/>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2C841AA1-BAB1-4902-814C-1F35EFA2D890}"/>
              </a:ext>
            </a:extLst>
          </p:cNvPr>
          <p:cNvPicPr>
            <a:picLocks noChangeAspect="1"/>
          </p:cNvPicPr>
          <p:nvPr/>
        </p:nvPicPr>
        <p:blipFill>
          <a:blip r:embed="rId3"/>
          <a:stretch>
            <a:fillRect/>
          </a:stretch>
        </p:blipFill>
        <p:spPr>
          <a:xfrm>
            <a:off x="304309" y="1204276"/>
            <a:ext cx="5231350" cy="3724761"/>
          </a:xfrm>
          <a:prstGeom prst="rect">
            <a:avLst/>
          </a:prstGeom>
        </p:spPr>
      </p:pic>
      <p:sp>
        <p:nvSpPr>
          <p:cNvPr id="7" name="Rectangle 6">
            <a:extLst>
              <a:ext uri="{FF2B5EF4-FFF2-40B4-BE49-F238E27FC236}">
                <a16:creationId xmlns:a16="http://schemas.microsoft.com/office/drawing/2014/main" id="{E56FA4E2-4652-41BF-8451-BA0CC2C0659C}"/>
              </a:ext>
            </a:extLst>
          </p:cNvPr>
          <p:cNvSpPr/>
          <p:nvPr/>
        </p:nvSpPr>
        <p:spPr>
          <a:xfrm>
            <a:off x="4015047" y="4523342"/>
            <a:ext cx="1030778" cy="32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E862329-FE46-4A23-BAC3-529A6A25CF6D}"/>
              </a:ext>
            </a:extLst>
          </p:cNvPr>
          <p:cNvSpPr txBox="1"/>
          <p:nvPr/>
        </p:nvSpPr>
        <p:spPr>
          <a:xfrm>
            <a:off x="5922334" y="1918789"/>
            <a:ext cx="2565991" cy="1600438"/>
          </a:xfrm>
          <a:prstGeom prst="rect">
            <a:avLst/>
          </a:prstGeom>
          <a:noFill/>
          <a:ln>
            <a:noFill/>
          </a:ln>
        </p:spPr>
        <p:txBody>
          <a:bodyPr wrap="square" rtlCol="0">
            <a:spAutoFit/>
          </a:bodyPr>
          <a:lstStyle/>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Total ridership decreases during towards the end of the year and into february</a:t>
            </a:r>
          </a:p>
          <a:p>
            <a:pPr marL="285750" indent="-285750">
              <a:buFont typeface="Arial" panose="020B0604020202020204" pitchFamily="34" charset="0"/>
              <a:buChar char="•"/>
            </a:pPr>
            <a:endParaRPr lang="en-GB">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The percentage of casual riders decreases at a faster rate</a:t>
            </a:r>
          </a:p>
        </p:txBody>
      </p:sp>
      <p:cxnSp>
        <p:nvCxnSpPr>
          <p:cNvPr id="8" name="Straight Connector 7">
            <a:extLst>
              <a:ext uri="{FF2B5EF4-FFF2-40B4-BE49-F238E27FC236}">
                <a16:creationId xmlns:a16="http://schemas.microsoft.com/office/drawing/2014/main" id="{BFE6B7E8-87A5-48A9-8D02-31F9AD466C11}"/>
              </a:ext>
            </a:extLst>
          </p:cNvPr>
          <p:cNvCxnSpPr/>
          <p:nvPr/>
        </p:nvCxnSpPr>
        <p:spPr>
          <a:xfrm>
            <a:off x="5922334" y="1815321"/>
            <a:ext cx="2565991"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551E809-9860-44BC-91EC-C5553EF56372}"/>
              </a:ext>
            </a:extLst>
          </p:cNvPr>
          <p:cNvSpPr txBox="1"/>
          <p:nvPr/>
        </p:nvSpPr>
        <p:spPr>
          <a:xfrm>
            <a:off x="6884494" y="1507544"/>
            <a:ext cx="752129" cy="307777"/>
          </a:xfrm>
          <a:prstGeom prst="rect">
            <a:avLst/>
          </a:prstGeom>
          <a:noFill/>
        </p:spPr>
        <p:txBody>
          <a:bodyPr wrap="none" rtlCol="0">
            <a:spAutoFit/>
          </a:bodyPr>
          <a:lstStyle/>
          <a:p>
            <a:r>
              <a:rPr lang="en-GB" b="1">
                <a:solidFill>
                  <a:srgbClr val="295269"/>
                </a:solidFill>
                <a:latin typeface="Roboto"/>
                <a:ea typeface="Roboto"/>
              </a:rPr>
              <a:t>Trends</a:t>
            </a:r>
          </a:p>
        </p:txBody>
      </p:sp>
      <p:sp>
        <p:nvSpPr>
          <p:cNvPr id="14" name="TextBox 13">
            <a:extLst>
              <a:ext uri="{FF2B5EF4-FFF2-40B4-BE49-F238E27FC236}">
                <a16:creationId xmlns:a16="http://schemas.microsoft.com/office/drawing/2014/main" id="{3F6AC2F0-B9FE-4CCC-B694-B49342E4275B}"/>
              </a:ext>
            </a:extLst>
          </p:cNvPr>
          <p:cNvSpPr txBox="1"/>
          <p:nvPr/>
        </p:nvSpPr>
        <p:spPr>
          <a:xfrm>
            <a:off x="96359" y="951490"/>
            <a:ext cx="5205271" cy="276999"/>
          </a:xfrm>
          <a:prstGeom prst="rect">
            <a:avLst/>
          </a:prstGeom>
          <a:noFill/>
        </p:spPr>
        <p:txBody>
          <a:bodyPr wrap="none" rtlCol="0">
            <a:spAutoFit/>
          </a:bodyPr>
          <a:lstStyle/>
          <a:p>
            <a:pPr algn="ctr"/>
            <a:r>
              <a:rPr lang="en-GB" sz="1200" b="1" u="sng">
                <a:solidFill>
                  <a:srgbClr val="295269"/>
                </a:solidFill>
                <a:latin typeface="Roboto"/>
                <a:ea typeface="Roboto"/>
              </a:rPr>
              <a:t>Fig 4 Total rides &amp; average duration per month with average temperature</a:t>
            </a:r>
            <a:endParaRPr lang="en-GB" b="1" u="sng">
              <a:solidFill>
                <a:srgbClr val="295269"/>
              </a:solidFill>
              <a:latin typeface="Roboto"/>
              <a:ea typeface="Roboto"/>
            </a:endParaRPr>
          </a:p>
        </p:txBody>
      </p:sp>
      <p:sp>
        <p:nvSpPr>
          <p:cNvPr id="15" name="Shape 315">
            <a:extLst>
              <a:ext uri="{FF2B5EF4-FFF2-40B4-BE49-F238E27FC236}">
                <a16:creationId xmlns:a16="http://schemas.microsoft.com/office/drawing/2014/main" id="{C02B9916-538A-4371-9368-300C2862FFA2}"/>
              </a:ext>
            </a:extLst>
          </p:cNvPr>
          <p:cNvSpPr txBox="1"/>
          <p:nvPr/>
        </p:nvSpPr>
        <p:spPr>
          <a:xfrm>
            <a:off x="99049" y="192073"/>
            <a:ext cx="8520600" cy="402851"/>
          </a:xfrm>
          <a:prstGeom prst="rect">
            <a:avLst/>
          </a:prstGeom>
          <a:noFill/>
          <a:ln>
            <a:noFill/>
          </a:ln>
        </p:spPr>
        <p:txBody>
          <a:bodyPr spcFirstLastPara="1" wrap="square" lIns="91425" tIns="91425" rIns="91425" bIns="91425" anchor="b" anchorCtr="0">
            <a:noAutofit/>
          </a:bodyPr>
          <a:lstStyle/>
          <a:p>
            <a:pPr algn="ctr"/>
            <a:r>
              <a:rPr lang="en-GB" sz="1800" b="1">
                <a:solidFill>
                  <a:srgbClr val="295269"/>
                </a:solidFill>
                <a:latin typeface="Roboto"/>
                <a:ea typeface="Roboto"/>
              </a:rPr>
              <a:t>Dynamic Seasonal promotion</a:t>
            </a:r>
          </a:p>
        </p:txBody>
      </p:sp>
      <p:cxnSp>
        <p:nvCxnSpPr>
          <p:cNvPr id="16" name="Straight Connector 15">
            <a:extLst>
              <a:ext uri="{FF2B5EF4-FFF2-40B4-BE49-F238E27FC236}">
                <a16:creationId xmlns:a16="http://schemas.microsoft.com/office/drawing/2014/main" id="{729633BF-D72D-4827-B79A-C060AF7A4874}"/>
              </a:ext>
            </a:extLst>
          </p:cNvPr>
          <p:cNvCxnSpPr>
            <a:cxnSpLocks/>
          </p:cNvCxnSpPr>
          <p:nvPr/>
        </p:nvCxnSpPr>
        <p:spPr>
          <a:xfrm>
            <a:off x="2236283" y="571781"/>
            <a:ext cx="4246132" cy="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descr="Chart, line chart, histogram&#10;&#10;Description automatically generated">
            <a:extLst>
              <a:ext uri="{FF2B5EF4-FFF2-40B4-BE49-F238E27FC236}">
                <a16:creationId xmlns:a16="http://schemas.microsoft.com/office/drawing/2014/main" id="{F16235A1-098A-40E0-926A-FF8580306DFB}"/>
              </a:ext>
            </a:extLst>
          </p:cNvPr>
          <p:cNvPicPr>
            <a:picLocks noChangeAspect="1"/>
          </p:cNvPicPr>
          <p:nvPr/>
        </p:nvPicPr>
        <p:blipFill rotWithShape="1">
          <a:blip r:embed="rId4"/>
          <a:srcRect l="86524" b="88783"/>
          <a:stretch/>
        </p:blipFill>
        <p:spPr>
          <a:xfrm>
            <a:off x="3711874" y="1452325"/>
            <a:ext cx="813157" cy="418214"/>
          </a:xfrm>
          <a:prstGeom prst="rect">
            <a:avLst/>
          </a:prstGeom>
        </p:spPr>
      </p:pic>
      <p:sp>
        <p:nvSpPr>
          <p:cNvPr id="6" name="TextBox 5">
            <a:extLst>
              <a:ext uri="{FF2B5EF4-FFF2-40B4-BE49-F238E27FC236}">
                <a16:creationId xmlns:a16="http://schemas.microsoft.com/office/drawing/2014/main" id="{4FC49D79-EA57-455A-B621-EFE9B4B8633F}"/>
              </a:ext>
            </a:extLst>
          </p:cNvPr>
          <p:cNvSpPr txBox="1"/>
          <p:nvPr/>
        </p:nvSpPr>
        <p:spPr>
          <a:xfrm>
            <a:off x="4131790" y="4513132"/>
            <a:ext cx="151284" cy="246221"/>
          </a:xfrm>
          <a:prstGeom prst="rect">
            <a:avLst/>
          </a:prstGeom>
          <a:noFill/>
        </p:spPr>
        <p:txBody>
          <a:bodyPr wrap="square" rtlCol="0">
            <a:spAutoFit/>
          </a:bodyPr>
          <a:lstStyle/>
          <a:p>
            <a:pPr algn="ctr"/>
            <a:r>
              <a:rPr lang="en-GB" sz="1000">
                <a:solidFill>
                  <a:schemeClr val="bg2">
                    <a:lumMod val="60000"/>
                    <a:lumOff val="40000"/>
                  </a:schemeClr>
                </a:solidFill>
              </a:rPr>
              <a:t>1</a:t>
            </a:r>
          </a:p>
        </p:txBody>
      </p:sp>
      <p:sp>
        <p:nvSpPr>
          <p:cNvPr id="17" name="TextBox 16">
            <a:extLst>
              <a:ext uri="{FF2B5EF4-FFF2-40B4-BE49-F238E27FC236}">
                <a16:creationId xmlns:a16="http://schemas.microsoft.com/office/drawing/2014/main" id="{33AF809C-C046-434B-8D07-CE7C97901EAB}"/>
              </a:ext>
            </a:extLst>
          </p:cNvPr>
          <p:cNvSpPr txBox="1"/>
          <p:nvPr/>
        </p:nvSpPr>
        <p:spPr>
          <a:xfrm>
            <a:off x="4881849" y="4516569"/>
            <a:ext cx="151284" cy="246221"/>
          </a:xfrm>
          <a:prstGeom prst="rect">
            <a:avLst/>
          </a:prstGeom>
          <a:noFill/>
        </p:spPr>
        <p:txBody>
          <a:bodyPr wrap="square" rtlCol="0">
            <a:spAutoFit/>
          </a:bodyPr>
          <a:lstStyle/>
          <a:p>
            <a:pPr algn="ctr"/>
            <a:r>
              <a:rPr lang="en-GB" sz="1000">
                <a:solidFill>
                  <a:schemeClr val="bg2">
                    <a:lumMod val="60000"/>
                    <a:lumOff val="40000"/>
                  </a:schemeClr>
                </a:solidFill>
              </a:rPr>
              <a:t>2</a:t>
            </a:r>
          </a:p>
        </p:txBody>
      </p:sp>
      <p:sp>
        <p:nvSpPr>
          <p:cNvPr id="20" name="TextBox 19">
            <a:extLst>
              <a:ext uri="{FF2B5EF4-FFF2-40B4-BE49-F238E27FC236}">
                <a16:creationId xmlns:a16="http://schemas.microsoft.com/office/drawing/2014/main" id="{C75CBE06-65A1-4339-80AF-1507D6866C5E}"/>
              </a:ext>
            </a:extLst>
          </p:cNvPr>
          <p:cNvSpPr txBox="1"/>
          <p:nvPr/>
        </p:nvSpPr>
        <p:spPr>
          <a:xfrm>
            <a:off x="4663638" y="3835611"/>
            <a:ext cx="502086" cy="246221"/>
          </a:xfrm>
          <a:prstGeom prst="rect">
            <a:avLst/>
          </a:prstGeom>
          <a:noFill/>
        </p:spPr>
        <p:txBody>
          <a:bodyPr wrap="square" rtlCol="0">
            <a:spAutoFit/>
          </a:bodyPr>
          <a:lstStyle/>
          <a:p>
            <a:pPr algn="ctr"/>
            <a:r>
              <a:rPr lang="en-GB" sz="1000">
                <a:solidFill>
                  <a:schemeClr val="bg2">
                    <a:lumMod val="60000"/>
                    <a:lumOff val="40000"/>
                  </a:schemeClr>
                </a:solidFill>
              </a:rPr>
              <a:t>-2°C</a:t>
            </a:r>
          </a:p>
        </p:txBody>
      </p:sp>
      <p:sp>
        <p:nvSpPr>
          <p:cNvPr id="21" name="TextBox 20">
            <a:extLst>
              <a:ext uri="{FF2B5EF4-FFF2-40B4-BE49-F238E27FC236}">
                <a16:creationId xmlns:a16="http://schemas.microsoft.com/office/drawing/2014/main" id="{1A7AFC0E-7391-48C2-B2E8-E12B4CC83638}"/>
              </a:ext>
            </a:extLst>
          </p:cNvPr>
          <p:cNvSpPr txBox="1"/>
          <p:nvPr/>
        </p:nvSpPr>
        <p:spPr>
          <a:xfrm>
            <a:off x="3976996" y="3849335"/>
            <a:ext cx="502086" cy="246221"/>
          </a:xfrm>
          <a:prstGeom prst="rect">
            <a:avLst/>
          </a:prstGeom>
          <a:noFill/>
        </p:spPr>
        <p:txBody>
          <a:bodyPr wrap="square" rtlCol="0">
            <a:spAutoFit/>
          </a:bodyPr>
          <a:lstStyle/>
          <a:p>
            <a:pPr algn="ctr"/>
            <a:r>
              <a:rPr lang="en-GB" sz="1000">
                <a:solidFill>
                  <a:schemeClr val="bg2">
                    <a:lumMod val="60000"/>
                    <a:lumOff val="40000"/>
                  </a:schemeClr>
                </a:solidFill>
              </a:rPr>
              <a:t>-4°C</a:t>
            </a:r>
          </a:p>
        </p:txBody>
      </p:sp>
      <p:sp>
        <p:nvSpPr>
          <p:cNvPr id="22" name="TextBox 21">
            <a:extLst>
              <a:ext uri="{FF2B5EF4-FFF2-40B4-BE49-F238E27FC236}">
                <a16:creationId xmlns:a16="http://schemas.microsoft.com/office/drawing/2014/main" id="{6FBFBC7A-D6D2-4305-B9B4-437605AB2635}"/>
              </a:ext>
            </a:extLst>
          </p:cNvPr>
          <p:cNvSpPr txBox="1"/>
          <p:nvPr/>
        </p:nvSpPr>
        <p:spPr>
          <a:xfrm>
            <a:off x="3111269" y="3336553"/>
            <a:ext cx="502086" cy="246221"/>
          </a:xfrm>
          <a:prstGeom prst="rect">
            <a:avLst/>
          </a:prstGeom>
          <a:noFill/>
        </p:spPr>
        <p:txBody>
          <a:bodyPr wrap="square" rtlCol="0">
            <a:spAutoFit/>
          </a:bodyPr>
          <a:lstStyle/>
          <a:p>
            <a:pPr algn="ctr"/>
            <a:r>
              <a:rPr lang="en-GB" sz="1000">
                <a:solidFill>
                  <a:schemeClr val="bg2">
                    <a:lumMod val="60000"/>
                    <a:lumOff val="40000"/>
                  </a:schemeClr>
                </a:solidFill>
              </a:rPr>
              <a:t>0°C</a:t>
            </a:r>
          </a:p>
        </p:txBody>
      </p:sp>
      <p:sp>
        <p:nvSpPr>
          <p:cNvPr id="23" name="TextBox 22">
            <a:extLst>
              <a:ext uri="{FF2B5EF4-FFF2-40B4-BE49-F238E27FC236}">
                <a16:creationId xmlns:a16="http://schemas.microsoft.com/office/drawing/2014/main" id="{6FFA550F-F68E-44E3-9FCC-2F93CA94307F}"/>
              </a:ext>
            </a:extLst>
          </p:cNvPr>
          <p:cNvSpPr txBox="1"/>
          <p:nvPr/>
        </p:nvSpPr>
        <p:spPr>
          <a:xfrm>
            <a:off x="2340527" y="2943545"/>
            <a:ext cx="502086" cy="246221"/>
          </a:xfrm>
          <a:prstGeom prst="rect">
            <a:avLst/>
          </a:prstGeom>
          <a:noFill/>
        </p:spPr>
        <p:txBody>
          <a:bodyPr wrap="square" rtlCol="0">
            <a:spAutoFit/>
          </a:bodyPr>
          <a:lstStyle/>
          <a:p>
            <a:pPr algn="ctr"/>
            <a:r>
              <a:rPr lang="en-GB" sz="1000">
                <a:solidFill>
                  <a:schemeClr val="bg2">
                    <a:lumMod val="60000"/>
                    <a:lumOff val="40000"/>
                  </a:schemeClr>
                </a:solidFill>
              </a:rPr>
              <a:t>6°C</a:t>
            </a:r>
          </a:p>
        </p:txBody>
      </p:sp>
      <p:sp>
        <p:nvSpPr>
          <p:cNvPr id="24" name="TextBox 23">
            <a:extLst>
              <a:ext uri="{FF2B5EF4-FFF2-40B4-BE49-F238E27FC236}">
                <a16:creationId xmlns:a16="http://schemas.microsoft.com/office/drawing/2014/main" id="{AA88A1CD-F498-4156-ADDB-F53689696B6B}"/>
              </a:ext>
            </a:extLst>
          </p:cNvPr>
          <p:cNvSpPr txBox="1"/>
          <p:nvPr/>
        </p:nvSpPr>
        <p:spPr>
          <a:xfrm>
            <a:off x="1439242" y="1823141"/>
            <a:ext cx="502086" cy="246221"/>
          </a:xfrm>
          <a:prstGeom prst="rect">
            <a:avLst/>
          </a:prstGeom>
          <a:noFill/>
        </p:spPr>
        <p:txBody>
          <a:bodyPr wrap="square" rtlCol="0">
            <a:spAutoFit/>
          </a:bodyPr>
          <a:lstStyle/>
          <a:p>
            <a:pPr algn="ctr"/>
            <a:r>
              <a:rPr lang="en-GB" sz="1000">
                <a:solidFill>
                  <a:schemeClr val="bg2">
                    <a:lumMod val="60000"/>
                    <a:lumOff val="40000"/>
                  </a:schemeClr>
                </a:solidFill>
              </a:rPr>
              <a:t>13°C</a:t>
            </a:r>
          </a:p>
        </p:txBody>
      </p:sp>
      <p:sp>
        <p:nvSpPr>
          <p:cNvPr id="25" name="TextBox 24">
            <a:extLst>
              <a:ext uri="{FF2B5EF4-FFF2-40B4-BE49-F238E27FC236}">
                <a16:creationId xmlns:a16="http://schemas.microsoft.com/office/drawing/2014/main" id="{37330892-FB4D-4993-AE74-D65E77074B6C}"/>
              </a:ext>
            </a:extLst>
          </p:cNvPr>
          <p:cNvSpPr txBox="1"/>
          <p:nvPr/>
        </p:nvSpPr>
        <p:spPr>
          <a:xfrm>
            <a:off x="686525" y="1204276"/>
            <a:ext cx="644641" cy="246221"/>
          </a:xfrm>
          <a:prstGeom prst="rect">
            <a:avLst/>
          </a:prstGeom>
          <a:noFill/>
        </p:spPr>
        <p:txBody>
          <a:bodyPr wrap="square" rtlCol="0">
            <a:spAutoFit/>
          </a:bodyPr>
          <a:lstStyle/>
          <a:p>
            <a:pPr algn="ctr"/>
            <a:r>
              <a:rPr lang="en-GB" sz="1000">
                <a:solidFill>
                  <a:schemeClr val="bg2">
                    <a:lumMod val="60000"/>
                    <a:lumOff val="40000"/>
                  </a:schemeClr>
                </a:solidFill>
              </a:rPr>
              <a:t>19.5°C</a:t>
            </a:r>
          </a:p>
        </p:txBody>
      </p:sp>
    </p:spTree>
    <p:extLst>
      <p:ext uri="{BB962C8B-B14F-4D97-AF65-F5344CB8AC3E}">
        <p14:creationId xmlns:p14="http://schemas.microsoft.com/office/powerpoint/2010/main" val="1936842896"/>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5" name="TextBox 4">
            <a:extLst>
              <a:ext uri="{FF2B5EF4-FFF2-40B4-BE49-F238E27FC236}">
                <a16:creationId xmlns:a16="http://schemas.microsoft.com/office/drawing/2014/main" id="{FE862329-FE46-4A23-BAC3-529A6A25CF6D}"/>
              </a:ext>
            </a:extLst>
          </p:cNvPr>
          <p:cNvSpPr txBox="1"/>
          <p:nvPr/>
        </p:nvSpPr>
        <p:spPr>
          <a:xfrm>
            <a:off x="6083200" y="2096285"/>
            <a:ext cx="2565991" cy="1384995"/>
          </a:xfrm>
          <a:prstGeom prst="rect">
            <a:avLst/>
          </a:prstGeom>
          <a:noFill/>
          <a:ln>
            <a:noFill/>
          </a:ln>
        </p:spPr>
        <p:txBody>
          <a:bodyPr wrap="square" rtlCol="0">
            <a:spAutoFit/>
          </a:bodyPr>
          <a:lstStyle/>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Electric bike usage increases during the colder months of the year</a:t>
            </a:r>
          </a:p>
          <a:p>
            <a:pPr marL="285750" indent="-285750">
              <a:buFont typeface="Arial" panose="020B0604020202020204" pitchFamily="34" charset="0"/>
              <a:buChar char="•"/>
            </a:pPr>
            <a:endParaRPr lang="en-GB">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Casual users use electric bikes more than members</a:t>
            </a:r>
          </a:p>
        </p:txBody>
      </p:sp>
      <p:cxnSp>
        <p:nvCxnSpPr>
          <p:cNvPr id="8" name="Straight Connector 7">
            <a:extLst>
              <a:ext uri="{FF2B5EF4-FFF2-40B4-BE49-F238E27FC236}">
                <a16:creationId xmlns:a16="http://schemas.microsoft.com/office/drawing/2014/main" id="{BFE6B7E8-87A5-48A9-8D02-31F9AD466C11}"/>
              </a:ext>
            </a:extLst>
          </p:cNvPr>
          <p:cNvCxnSpPr/>
          <p:nvPr/>
        </p:nvCxnSpPr>
        <p:spPr>
          <a:xfrm>
            <a:off x="6083200" y="1992817"/>
            <a:ext cx="2565991"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551E809-9860-44BC-91EC-C5553EF56372}"/>
              </a:ext>
            </a:extLst>
          </p:cNvPr>
          <p:cNvSpPr txBox="1"/>
          <p:nvPr/>
        </p:nvSpPr>
        <p:spPr>
          <a:xfrm>
            <a:off x="7045360" y="1685040"/>
            <a:ext cx="752129" cy="307777"/>
          </a:xfrm>
          <a:prstGeom prst="rect">
            <a:avLst/>
          </a:prstGeom>
          <a:noFill/>
        </p:spPr>
        <p:txBody>
          <a:bodyPr wrap="none" rtlCol="0">
            <a:spAutoFit/>
          </a:bodyPr>
          <a:lstStyle/>
          <a:p>
            <a:r>
              <a:rPr lang="en-GB" b="1">
                <a:solidFill>
                  <a:srgbClr val="295269"/>
                </a:solidFill>
                <a:latin typeface="Roboto"/>
                <a:ea typeface="Roboto"/>
              </a:rPr>
              <a:t>Trends</a:t>
            </a:r>
          </a:p>
        </p:txBody>
      </p:sp>
      <p:pic>
        <p:nvPicPr>
          <p:cNvPr id="4" name="Picture 3" descr="Chart&#10;&#10;Description automatically generated">
            <a:extLst>
              <a:ext uri="{FF2B5EF4-FFF2-40B4-BE49-F238E27FC236}">
                <a16:creationId xmlns:a16="http://schemas.microsoft.com/office/drawing/2014/main" id="{DC66AFD1-CA1C-466B-BD31-0355459999A0}"/>
              </a:ext>
            </a:extLst>
          </p:cNvPr>
          <p:cNvPicPr>
            <a:picLocks noChangeAspect="1"/>
          </p:cNvPicPr>
          <p:nvPr/>
        </p:nvPicPr>
        <p:blipFill>
          <a:blip r:embed="rId3"/>
          <a:stretch>
            <a:fillRect/>
          </a:stretch>
        </p:blipFill>
        <p:spPr>
          <a:xfrm>
            <a:off x="314191" y="1117613"/>
            <a:ext cx="5646089" cy="3457010"/>
          </a:xfrm>
          <a:prstGeom prst="rect">
            <a:avLst/>
          </a:prstGeom>
        </p:spPr>
      </p:pic>
      <p:sp>
        <p:nvSpPr>
          <p:cNvPr id="13" name="TextBox 12">
            <a:extLst>
              <a:ext uri="{FF2B5EF4-FFF2-40B4-BE49-F238E27FC236}">
                <a16:creationId xmlns:a16="http://schemas.microsoft.com/office/drawing/2014/main" id="{8F93A2D0-26ED-4D21-AC66-4DC162745DC0}"/>
              </a:ext>
            </a:extLst>
          </p:cNvPr>
          <p:cNvSpPr txBox="1"/>
          <p:nvPr/>
        </p:nvSpPr>
        <p:spPr>
          <a:xfrm>
            <a:off x="534159" y="1086365"/>
            <a:ext cx="3825190" cy="276999"/>
          </a:xfrm>
          <a:prstGeom prst="rect">
            <a:avLst/>
          </a:prstGeom>
          <a:noFill/>
        </p:spPr>
        <p:txBody>
          <a:bodyPr wrap="square" rtlCol="0">
            <a:spAutoFit/>
          </a:bodyPr>
          <a:lstStyle/>
          <a:p>
            <a:r>
              <a:rPr lang="en-GB" sz="1200" b="1" u="sng">
                <a:solidFill>
                  <a:srgbClr val="295269"/>
                </a:solidFill>
                <a:latin typeface="Roboto"/>
                <a:ea typeface="Roboto"/>
              </a:rPr>
              <a:t>Fig 5 Proportion of electric bikes vs classic bikes </a:t>
            </a:r>
            <a:endParaRPr lang="en-GB" b="1" u="sng">
              <a:solidFill>
                <a:srgbClr val="295269"/>
              </a:solidFill>
              <a:latin typeface="Roboto"/>
              <a:ea typeface="Roboto"/>
            </a:endParaRPr>
          </a:p>
        </p:txBody>
      </p:sp>
      <p:sp>
        <p:nvSpPr>
          <p:cNvPr id="2" name="TextBox 1">
            <a:extLst>
              <a:ext uri="{FF2B5EF4-FFF2-40B4-BE49-F238E27FC236}">
                <a16:creationId xmlns:a16="http://schemas.microsoft.com/office/drawing/2014/main" id="{00B426A9-0146-4759-AAEB-1A9DAB43E852}"/>
              </a:ext>
            </a:extLst>
          </p:cNvPr>
          <p:cNvSpPr txBox="1"/>
          <p:nvPr/>
        </p:nvSpPr>
        <p:spPr>
          <a:xfrm>
            <a:off x="2128966" y="2560572"/>
            <a:ext cx="543739" cy="307777"/>
          </a:xfrm>
          <a:prstGeom prst="rect">
            <a:avLst/>
          </a:prstGeom>
          <a:noFill/>
        </p:spPr>
        <p:txBody>
          <a:bodyPr wrap="none" rtlCol="0">
            <a:spAutoFit/>
          </a:bodyPr>
          <a:lstStyle/>
          <a:p>
            <a:r>
              <a:rPr lang="en-GB"/>
              <a:t>68%</a:t>
            </a:r>
          </a:p>
        </p:txBody>
      </p:sp>
      <p:sp>
        <p:nvSpPr>
          <p:cNvPr id="14" name="TextBox 13">
            <a:extLst>
              <a:ext uri="{FF2B5EF4-FFF2-40B4-BE49-F238E27FC236}">
                <a16:creationId xmlns:a16="http://schemas.microsoft.com/office/drawing/2014/main" id="{5F138E2D-1AE1-492A-95CF-0E5A3F9D6A3D}"/>
              </a:ext>
            </a:extLst>
          </p:cNvPr>
          <p:cNvSpPr txBox="1"/>
          <p:nvPr/>
        </p:nvSpPr>
        <p:spPr>
          <a:xfrm>
            <a:off x="2128965" y="3727710"/>
            <a:ext cx="543739" cy="307777"/>
          </a:xfrm>
          <a:prstGeom prst="rect">
            <a:avLst/>
          </a:prstGeom>
          <a:noFill/>
        </p:spPr>
        <p:txBody>
          <a:bodyPr wrap="none" rtlCol="0">
            <a:spAutoFit/>
          </a:bodyPr>
          <a:lstStyle/>
          <a:p>
            <a:r>
              <a:rPr lang="en-GB"/>
              <a:t>75%</a:t>
            </a:r>
          </a:p>
        </p:txBody>
      </p:sp>
      <p:sp>
        <p:nvSpPr>
          <p:cNvPr id="15" name="TextBox 14">
            <a:extLst>
              <a:ext uri="{FF2B5EF4-FFF2-40B4-BE49-F238E27FC236}">
                <a16:creationId xmlns:a16="http://schemas.microsoft.com/office/drawing/2014/main" id="{41C94BE4-5946-4CB5-B280-F51CFF628E40}"/>
              </a:ext>
            </a:extLst>
          </p:cNvPr>
          <p:cNvSpPr txBox="1"/>
          <p:nvPr/>
        </p:nvSpPr>
        <p:spPr>
          <a:xfrm>
            <a:off x="3472722" y="3727628"/>
            <a:ext cx="543739" cy="307777"/>
          </a:xfrm>
          <a:prstGeom prst="rect">
            <a:avLst/>
          </a:prstGeom>
          <a:noFill/>
        </p:spPr>
        <p:txBody>
          <a:bodyPr wrap="none" rtlCol="0">
            <a:spAutoFit/>
          </a:bodyPr>
          <a:lstStyle/>
          <a:p>
            <a:r>
              <a:rPr lang="en-GB"/>
              <a:t>66%</a:t>
            </a:r>
          </a:p>
        </p:txBody>
      </p:sp>
      <p:sp>
        <p:nvSpPr>
          <p:cNvPr id="16" name="TextBox 15">
            <a:extLst>
              <a:ext uri="{FF2B5EF4-FFF2-40B4-BE49-F238E27FC236}">
                <a16:creationId xmlns:a16="http://schemas.microsoft.com/office/drawing/2014/main" id="{0FF99A48-5DE2-4168-9FF1-3312A246FFBC}"/>
              </a:ext>
            </a:extLst>
          </p:cNvPr>
          <p:cNvSpPr txBox="1"/>
          <p:nvPr/>
        </p:nvSpPr>
        <p:spPr>
          <a:xfrm>
            <a:off x="3612753" y="2406683"/>
            <a:ext cx="543739" cy="307777"/>
          </a:xfrm>
          <a:prstGeom prst="rect">
            <a:avLst/>
          </a:prstGeom>
          <a:noFill/>
        </p:spPr>
        <p:txBody>
          <a:bodyPr wrap="none" rtlCol="0">
            <a:spAutoFit/>
          </a:bodyPr>
          <a:lstStyle/>
          <a:p>
            <a:r>
              <a:rPr lang="en-GB"/>
              <a:t>53%</a:t>
            </a:r>
          </a:p>
        </p:txBody>
      </p:sp>
      <p:sp>
        <p:nvSpPr>
          <p:cNvPr id="17" name="TextBox 16">
            <a:extLst>
              <a:ext uri="{FF2B5EF4-FFF2-40B4-BE49-F238E27FC236}">
                <a16:creationId xmlns:a16="http://schemas.microsoft.com/office/drawing/2014/main" id="{14DD356A-4C54-4B2F-B458-157795BFFDF5}"/>
              </a:ext>
            </a:extLst>
          </p:cNvPr>
          <p:cNvSpPr txBox="1"/>
          <p:nvPr/>
        </p:nvSpPr>
        <p:spPr>
          <a:xfrm>
            <a:off x="1797978" y="2278420"/>
            <a:ext cx="543739" cy="307777"/>
          </a:xfrm>
          <a:prstGeom prst="rect">
            <a:avLst/>
          </a:prstGeom>
          <a:noFill/>
        </p:spPr>
        <p:txBody>
          <a:bodyPr wrap="none" rtlCol="0">
            <a:spAutoFit/>
          </a:bodyPr>
          <a:lstStyle/>
          <a:p>
            <a:r>
              <a:rPr lang="en-GB"/>
              <a:t>32%</a:t>
            </a:r>
          </a:p>
        </p:txBody>
      </p:sp>
      <p:sp>
        <p:nvSpPr>
          <p:cNvPr id="18" name="TextBox 17">
            <a:extLst>
              <a:ext uri="{FF2B5EF4-FFF2-40B4-BE49-F238E27FC236}">
                <a16:creationId xmlns:a16="http://schemas.microsoft.com/office/drawing/2014/main" id="{23152E2B-BF57-4992-8FCC-8FE117251D29}"/>
              </a:ext>
            </a:extLst>
          </p:cNvPr>
          <p:cNvSpPr txBox="1"/>
          <p:nvPr/>
        </p:nvSpPr>
        <p:spPr>
          <a:xfrm>
            <a:off x="1797978" y="3381858"/>
            <a:ext cx="543739" cy="307777"/>
          </a:xfrm>
          <a:prstGeom prst="rect">
            <a:avLst/>
          </a:prstGeom>
          <a:noFill/>
        </p:spPr>
        <p:txBody>
          <a:bodyPr wrap="none" rtlCol="0">
            <a:spAutoFit/>
          </a:bodyPr>
          <a:lstStyle/>
          <a:p>
            <a:r>
              <a:rPr lang="en-GB"/>
              <a:t>25%</a:t>
            </a:r>
          </a:p>
        </p:txBody>
      </p:sp>
      <p:sp>
        <p:nvSpPr>
          <p:cNvPr id="19" name="TextBox 18">
            <a:extLst>
              <a:ext uri="{FF2B5EF4-FFF2-40B4-BE49-F238E27FC236}">
                <a16:creationId xmlns:a16="http://schemas.microsoft.com/office/drawing/2014/main" id="{719A44DC-C878-4208-A791-DAD6D504E3DC}"/>
              </a:ext>
            </a:extLst>
          </p:cNvPr>
          <p:cNvSpPr txBox="1"/>
          <p:nvPr/>
        </p:nvSpPr>
        <p:spPr>
          <a:xfrm>
            <a:off x="3169896" y="3419851"/>
            <a:ext cx="543739" cy="307777"/>
          </a:xfrm>
          <a:prstGeom prst="rect">
            <a:avLst/>
          </a:prstGeom>
          <a:noFill/>
        </p:spPr>
        <p:txBody>
          <a:bodyPr wrap="none" rtlCol="0">
            <a:spAutoFit/>
          </a:bodyPr>
          <a:lstStyle/>
          <a:p>
            <a:r>
              <a:rPr lang="en-GB"/>
              <a:t>44%</a:t>
            </a:r>
          </a:p>
        </p:txBody>
      </p:sp>
      <p:sp>
        <p:nvSpPr>
          <p:cNvPr id="20" name="TextBox 19">
            <a:extLst>
              <a:ext uri="{FF2B5EF4-FFF2-40B4-BE49-F238E27FC236}">
                <a16:creationId xmlns:a16="http://schemas.microsoft.com/office/drawing/2014/main" id="{06ACF0C1-226E-491B-BB4B-E62287994885}"/>
              </a:ext>
            </a:extLst>
          </p:cNvPr>
          <p:cNvSpPr txBox="1"/>
          <p:nvPr/>
        </p:nvSpPr>
        <p:spPr>
          <a:xfrm>
            <a:off x="3200852" y="2379127"/>
            <a:ext cx="543739" cy="307777"/>
          </a:xfrm>
          <a:prstGeom prst="rect">
            <a:avLst/>
          </a:prstGeom>
          <a:noFill/>
        </p:spPr>
        <p:txBody>
          <a:bodyPr wrap="none" rtlCol="0">
            <a:spAutoFit/>
          </a:bodyPr>
          <a:lstStyle/>
          <a:p>
            <a:r>
              <a:rPr lang="en-GB"/>
              <a:t>47%</a:t>
            </a:r>
          </a:p>
        </p:txBody>
      </p:sp>
      <p:sp>
        <p:nvSpPr>
          <p:cNvPr id="21" name="Shape 315">
            <a:extLst>
              <a:ext uri="{FF2B5EF4-FFF2-40B4-BE49-F238E27FC236}">
                <a16:creationId xmlns:a16="http://schemas.microsoft.com/office/drawing/2014/main" id="{2911F226-04A7-44BA-8429-3B1A11291A58}"/>
              </a:ext>
            </a:extLst>
          </p:cNvPr>
          <p:cNvSpPr txBox="1"/>
          <p:nvPr/>
        </p:nvSpPr>
        <p:spPr>
          <a:xfrm>
            <a:off x="99049" y="192073"/>
            <a:ext cx="8520600" cy="402851"/>
          </a:xfrm>
          <a:prstGeom prst="rect">
            <a:avLst/>
          </a:prstGeom>
          <a:noFill/>
          <a:ln>
            <a:noFill/>
          </a:ln>
        </p:spPr>
        <p:txBody>
          <a:bodyPr spcFirstLastPara="1" wrap="square" lIns="91425" tIns="91425" rIns="91425" bIns="91425" anchor="b" anchorCtr="0">
            <a:noAutofit/>
          </a:bodyPr>
          <a:lstStyle/>
          <a:p>
            <a:pPr algn="ctr"/>
            <a:r>
              <a:rPr lang="en-GB" sz="1800" b="1">
                <a:solidFill>
                  <a:srgbClr val="295269"/>
                </a:solidFill>
                <a:latin typeface="Roboto"/>
                <a:ea typeface="Roboto"/>
              </a:rPr>
              <a:t>Dynamic Seasonal promotion</a:t>
            </a:r>
          </a:p>
        </p:txBody>
      </p:sp>
      <p:cxnSp>
        <p:nvCxnSpPr>
          <p:cNvPr id="22" name="Straight Connector 21">
            <a:extLst>
              <a:ext uri="{FF2B5EF4-FFF2-40B4-BE49-F238E27FC236}">
                <a16:creationId xmlns:a16="http://schemas.microsoft.com/office/drawing/2014/main" id="{5FDE6ADF-E7AA-4CC2-917F-291D74899974}"/>
              </a:ext>
            </a:extLst>
          </p:cNvPr>
          <p:cNvCxnSpPr>
            <a:cxnSpLocks/>
          </p:cNvCxnSpPr>
          <p:nvPr/>
        </p:nvCxnSpPr>
        <p:spPr>
          <a:xfrm>
            <a:off x="2236283" y="571781"/>
            <a:ext cx="424613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2657622"/>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99049" y="192073"/>
            <a:ext cx="8520600" cy="402851"/>
          </a:xfrm>
          <a:prstGeom prst="rect">
            <a:avLst/>
          </a:prstGeom>
          <a:noFill/>
          <a:ln>
            <a:noFill/>
          </a:ln>
        </p:spPr>
        <p:txBody>
          <a:bodyPr spcFirstLastPara="1" wrap="square" lIns="91425" tIns="91425" rIns="91425" bIns="91425" anchor="b" anchorCtr="0">
            <a:noAutofit/>
          </a:bodyPr>
          <a:lstStyle/>
          <a:p>
            <a:pPr algn="ctr"/>
            <a:r>
              <a:rPr lang="en-GB" sz="1800" b="1">
                <a:solidFill>
                  <a:srgbClr val="295269"/>
                </a:solidFill>
                <a:latin typeface="Roboto"/>
                <a:ea typeface="Roboto"/>
              </a:rPr>
              <a:t>Dyanamic Seasonal promotion</a:t>
            </a:r>
          </a:p>
        </p:txBody>
      </p:sp>
      <p:cxnSp>
        <p:nvCxnSpPr>
          <p:cNvPr id="4" name="Straight Connector 3">
            <a:extLst>
              <a:ext uri="{FF2B5EF4-FFF2-40B4-BE49-F238E27FC236}">
                <a16:creationId xmlns:a16="http://schemas.microsoft.com/office/drawing/2014/main" id="{9292E718-03D2-4EF3-A4B0-2ACD0D237CBE}"/>
              </a:ext>
            </a:extLst>
          </p:cNvPr>
          <p:cNvCxnSpPr>
            <a:cxnSpLocks/>
          </p:cNvCxnSpPr>
          <p:nvPr/>
        </p:nvCxnSpPr>
        <p:spPr>
          <a:xfrm>
            <a:off x="2236283" y="571781"/>
            <a:ext cx="4246132"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9CF02FC-AE8C-48D1-BBCC-83F2E559B7FD}"/>
              </a:ext>
            </a:extLst>
          </p:cNvPr>
          <p:cNvSpPr txBox="1"/>
          <p:nvPr/>
        </p:nvSpPr>
        <p:spPr>
          <a:xfrm>
            <a:off x="511693" y="925145"/>
            <a:ext cx="8120613" cy="3046988"/>
          </a:xfrm>
          <a:prstGeom prst="rect">
            <a:avLst/>
          </a:prstGeom>
          <a:noFill/>
        </p:spPr>
        <p:txBody>
          <a:bodyPr wrap="square" rtlCol="0">
            <a:spAutoFit/>
          </a:bodyPr>
          <a:lstStyle/>
          <a:p>
            <a:r>
              <a:rPr lang="en-GB" sz="1600" b="1">
                <a:solidFill>
                  <a:srgbClr val="295269"/>
                </a:solidFill>
                <a:latin typeface="Roboto"/>
                <a:ea typeface="Roboto"/>
              </a:rPr>
              <a:t>Conclusion</a:t>
            </a:r>
          </a:p>
          <a:p>
            <a:endParaRPr lang="en-GB" sz="1600" b="1">
              <a:solidFill>
                <a:schemeClr val="tx1"/>
              </a:solidFill>
              <a:latin typeface="Roboto"/>
              <a:ea typeface="Roboto"/>
            </a:endParaRPr>
          </a:p>
          <a:p>
            <a:r>
              <a:rPr lang="en-GB" sz="1600" b="1">
                <a:solidFill>
                  <a:schemeClr val="tx1"/>
                </a:solidFill>
                <a:latin typeface="Roboto"/>
                <a:ea typeface="Roboto"/>
              </a:rPr>
              <a:t>Overall ridership decreases during the colder months of the year, especially for Casual users. However, this corresponds to an increase in electric bike usage, which Casual users already use more than Members. </a:t>
            </a:r>
          </a:p>
          <a:p>
            <a:endParaRPr lang="en-GB" sz="1600" b="1">
              <a:solidFill>
                <a:schemeClr val="tx1"/>
              </a:solidFill>
              <a:latin typeface="Roboto"/>
              <a:ea typeface="Roboto"/>
            </a:endParaRPr>
          </a:p>
          <a:p>
            <a:r>
              <a:rPr lang="en-GB" sz="1600" b="1">
                <a:solidFill>
                  <a:schemeClr val="tx1"/>
                </a:solidFill>
                <a:latin typeface="Roboto"/>
                <a:ea typeface="Roboto"/>
              </a:rPr>
              <a:t>A seasonal benefit for those with Annual memberships using Cyclistic during winter  should include:</a:t>
            </a:r>
          </a:p>
          <a:p>
            <a:endParaRPr lang="en-GB" sz="1600" b="1">
              <a:solidFill>
                <a:schemeClr val="tx1"/>
              </a:solidFill>
              <a:latin typeface="Roboto"/>
              <a:ea typeface="Roboto"/>
            </a:endParaRPr>
          </a:p>
          <a:p>
            <a:pPr marL="285750" indent="-285750">
              <a:buFont typeface="Arial" panose="020B0604020202020204" pitchFamily="34" charset="0"/>
              <a:buChar char="•"/>
            </a:pPr>
            <a:r>
              <a:rPr lang="en-GB" sz="1600" b="1">
                <a:solidFill>
                  <a:schemeClr val="tx1"/>
                </a:solidFill>
                <a:latin typeface="Roboto"/>
                <a:ea typeface="Roboto"/>
              </a:rPr>
              <a:t>Decreased overall cost for both bike types (cheaper rate/free miles)</a:t>
            </a:r>
          </a:p>
          <a:p>
            <a:pPr marL="285750" indent="-285750">
              <a:buFont typeface="Arial" panose="020B0604020202020204" pitchFamily="34" charset="0"/>
              <a:buChar char="•"/>
            </a:pPr>
            <a:r>
              <a:rPr lang="en-GB" sz="1600" b="1">
                <a:solidFill>
                  <a:schemeClr val="tx1"/>
                </a:solidFill>
                <a:latin typeface="Roboto"/>
                <a:ea typeface="Roboto"/>
              </a:rPr>
              <a:t>Highest discount for Electric bikes</a:t>
            </a:r>
          </a:p>
          <a:p>
            <a:endParaRPr lang="en-GB" sz="1600" b="1">
              <a:solidFill>
                <a:schemeClr val="tx1"/>
              </a:solidFill>
              <a:latin typeface="Roboto"/>
              <a:ea typeface="Roboto"/>
            </a:endParaRPr>
          </a:p>
        </p:txBody>
      </p:sp>
    </p:spTree>
    <p:extLst>
      <p:ext uri="{BB962C8B-B14F-4D97-AF65-F5344CB8AC3E}">
        <p14:creationId xmlns:p14="http://schemas.microsoft.com/office/powerpoint/2010/main" val="1465652558"/>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1"/>
                </a:solidFill>
                <a:latin typeface="Roboto Black"/>
                <a:ea typeface="Roboto Black"/>
                <a:sym typeface="Roboto Black"/>
              </a:rPr>
              <a:t>Limitations and further analysis</a:t>
            </a:r>
            <a:endParaRPr lang="en-GB"/>
          </a:p>
        </p:txBody>
      </p:sp>
    </p:spTree>
    <p:extLst>
      <p:ext uri="{BB962C8B-B14F-4D97-AF65-F5344CB8AC3E}">
        <p14:creationId xmlns:p14="http://schemas.microsoft.com/office/powerpoint/2010/main" val="759698620"/>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99049" y="192073"/>
            <a:ext cx="8520600" cy="402851"/>
          </a:xfrm>
          <a:prstGeom prst="rect">
            <a:avLst/>
          </a:prstGeom>
          <a:noFill/>
          <a:ln>
            <a:noFill/>
          </a:ln>
        </p:spPr>
        <p:txBody>
          <a:bodyPr spcFirstLastPara="1" wrap="square" lIns="91425" tIns="91425" rIns="91425" bIns="91425" anchor="b" anchorCtr="0">
            <a:noAutofit/>
          </a:bodyPr>
          <a:lstStyle/>
          <a:p>
            <a:pPr algn="ctr"/>
            <a:r>
              <a:rPr lang="en-GB" sz="1800" b="1">
                <a:solidFill>
                  <a:srgbClr val="295269"/>
                </a:solidFill>
                <a:latin typeface="Roboto"/>
                <a:ea typeface="Roboto"/>
              </a:rPr>
              <a:t>Limitations &amp; further analysis</a:t>
            </a:r>
          </a:p>
        </p:txBody>
      </p:sp>
      <p:cxnSp>
        <p:nvCxnSpPr>
          <p:cNvPr id="4" name="Straight Connector 3">
            <a:extLst>
              <a:ext uri="{FF2B5EF4-FFF2-40B4-BE49-F238E27FC236}">
                <a16:creationId xmlns:a16="http://schemas.microsoft.com/office/drawing/2014/main" id="{9292E718-03D2-4EF3-A4B0-2ACD0D237CBE}"/>
              </a:ext>
            </a:extLst>
          </p:cNvPr>
          <p:cNvCxnSpPr>
            <a:cxnSpLocks/>
          </p:cNvCxnSpPr>
          <p:nvPr/>
        </p:nvCxnSpPr>
        <p:spPr>
          <a:xfrm>
            <a:off x="2236283" y="571781"/>
            <a:ext cx="4246132"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9CF02FC-AE8C-48D1-BBCC-83F2E559B7FD}"/>
              </a:ext>
            </a:extLst>
          </p:cNvPr>
          <p:cNvSpPr txBox="1"/>
          <p:nvPr/>
        </p:nvSpPr>
        <p:spPr>
          <a:xfrm>
            <a:off x="511693" y="1417588"/>
            <a:ext cx="8120613" cy="2308324"/>
          </a:xfrm>
          <a:prstGeom prst="rect">
            <a:avLst/>
          </a:prstGeom>
          <a:noFill/>
        </p:spPr>
        <p:txBody>
          <a:bodyPr wrap="square" rtlCol="0">
            <a:spAutoFit/>
          </a:bodyPr>
          <a:lstStyle/>
          <a:p>
            <a:pPr marL="285750" indent="-285750">
              <a:buFont typeface="Arial" panose="020B0604020202020204" pitchFamily="34" charset="0"/>
              <a:buChar char="•"/>
            </a:pPr>
            <a:r>
              <a:rPr lang="en-GB" sz="1600" b="1">
                <a:solidFill>
                  <a:srgbClr val="295269"/>
                </a:solidFill>
                <a:latin typeface="Roboto"/>
                <a:ea typeface="Roboto"/>
              </a:rPr>
              <a:t>Specific reccomendations</a:t>
            </a:r>
          </a:p>
          <a:p>
            <a:r>
              <a:rPr lang="en-GB" sz="1600" b="1">
                <a:solidFill>
                  <a:schemeClr val="tx1"/>
                </a:solidFill>
                <a:latin typeface="Roboto"/>
                <a:ea typeface="Roboto"/>
              </a:rPr>
              <a:t>Making specific recommendations is difficult with only ride data. Further analysis to provide customer orientated recommendations would require pricing and customer data.</a:t>
            </a:r>
          </a:p>
          <a:p>
            <a:endParaRPr lang="en-GB" sz="1600" b="1">
              <a:solidFill>
                <a:schemeClr val="tx1"/>
              </a:solidFill>
              <a:latin typeface="Roboto"/>
              <a:ea typeface="Roboto"/>
            </a:endParaRPr>
          </a:p>
          <a:p>
            <a:pPr marL="285750" indent="-285750">
              <a:buFont typeface="Arial" panose="020B0604020202020204" pitchFamily="34" charset="0"/>
              <a:buChar char="•"/>
            </a:pPr>
            <a:r>
              <a:rPr lang="en-GB" sz="1600" b="1">
                <a:solidFill>
                  <a:srgbClr val="295269"/>
                </a:solidFill>
                <a:latin typeface="Roboto"/>
                <a:ea typeface="Roboto"/>
              </a:rPr>
              <a:t>Data cleaning</a:t>
            </a:r>
          </a:p>
          <a:p>
            <a:r>
              <a:rPr lang="en-GB" sz="1600" b="1">
                <a:solidFill>
                  <a:schemeClr val="tx1"/>
                </a:solidFill>
                <a:latin typeface="Roboto"/>
                <a:ea typeface="Roboto"/>
              </a:rPr>
              <a:t>The criteria used for data cleaning were created based on inferences made from the data itself. For futher analysis, liaising directly with the company to clear up confusion would avoid assumption.</a:t>
            </a:r>
          </a:p>
        </p:txBody>
      </p:sp>
    </p:spTree>
    <p:extLst>
      <p:ext uri="{BB962C8B-B14F-4D97-AF65-F5344CB8AC3E}">
        <p14:creationId xmlns:p14="http://schemas.microsoft.com/office/powerpoint/2010/main" val="241240857"/>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1"/>
                </a:solidFill>
                <a:latin typeface="Roboto Black"/>
                <a:ea typeface="Roboto Black"/>
                <a:cs typeface="Roboto Black"/>
                <a:sym typeface="Roboto Black"/>
              </a:rPr>
              <a:t>Cleaning &amp; Preparation</a:t>
            </a:r>
            <a:endParaRPr lang="en-GB"/>
          </a:p>
        </p:txBody>
      </p:sp>
    </p:spTree>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63036"/>
            <a:ext cx="8520600" cy="5418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rgbClr val="295269"/>
                </a:solidFill>
                <a:latin typeface="Roboto"/>
                <a:ea typeface="Roboto"/>
                <a:cs typeface="Roboto"/>
                <a:sym typeface="Roboto"/>
              </a:rPr>
              <a:t>Collating monthly tables into a single six month table</a:t>
            </a:r>
            <a:endParaRPr sz="2400" b="1">
              <a:solidFill>
                <a:srgbClr val="295269"/>
              </a:solidFill>
              <a:latin typeface="Roboto"/>
              <a:ea typeface="Roboto"/>
              <a:cs typeface="Roboto"/>
              <a:sym typeface="Roboto"/>
            </a:endParaRPr>
          </a:p>
        </p:txBody>
      </p:sp>
      <p:sp>
        <p:nvSpPr>
          <p:cNvPr id="324" name="Shape 324"/>
          <p:cNvSpPr txBox="1"/>
          <p:nvPr/>
        </p:nvSpPr>
        <p:spPr>
          <a:xfrm>
            <a:off x="822977" y="1717072"/>
            <a:ext cx="3562210" cy="170935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171450" lvl="0" indent="-171450" algn="just" rtl="0">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Union operator used for combination of all 6 months</a:t>
            </a:r>
          </a:p>
          <a:p>
            <a:pPr marL="171450" lvl="0" indent="-171450" algn="just" rtl="0">
              <a:spcBef>
                <a:spcPts val="0"/>
              </a:spcBef>
              <a:spcAft>
                <a:spcPts val="0"/>
              </a:spcAft>
              <a:buClr>
                <a:schemeClr val="dk1"/>
              </a:buClr>
              <a:buSzPts val="1100"/>
              <a:buFont typeface="Arial" panose="020B0604020202020204" pitchFamily="34" charset="0"/>
              <a:buChar char="•"/>
            </a:pPr>
            <a:endParaRPr lang="en-GB" sz="1200">
              <a:latin typeface="Roboto"/>
              <a:ea typeface="Roboto"/>
              <a:cs typeface="Roboto"/>
              <a:sym typeface="Roboto"/>
            </a:endParaRPr>
          </a:p>
          <a:p>
            <a:pPr marL="171450" lvl="0" indent="-171450" algn="just" rtl="0">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Name ‘full’ used to denote all data</a:t>
            </a:r>
          </a:p>
          <a:p>
            <a:pPr lvl="0" algn="just" rtl="0">
              <a:spcBef>
                <a:spcPts val="0"/>
              </a:spcBef>
              <a:spcAft>
                <a:spcPts val="0"/>
              </a:spcAft>
              <a:buClr>
                <a:schemeClr val="dk1"/>
              </a:buClr>
              <a:buSzPts val="1100"/>
            </a:pPr>
            <a:endParaRPr lang="en-GB" sz="1200">
              <a:latin typeface="Roboto"/>
              <a:ea typeface="Roboto"/>
              <a:cs typeface="Roboto"/>
              <a:sym typeface="Roboto"/>
            </a:endParaRPr>
          </a:p>
          <a:p>
            <a:pPr marL="171450" lvl="0" indent="-171450" algn="just" rtl="0">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Ambiguous naming issues avoided by using standalone database</a:t>
            </a:r>
          </a:p>
        </p:txBody>
      </p:sp>
      <p:pic>
        <p:nvPicPr>
          <p:cNvPr id="5" name="Picture 4" descr="Text&#10;&#10;Description automatically generated">
            <a:extLst>
              <a:ext uri="{FF2B5EF4-FFF2-40B4-BE49-F238E27FC236}">
                <a16:creationId xmlns:a16="http://schemas.microsoft.com/office/drawing/2014/main" id="{590505C0-27BE-4CC4-A61A-3EEE49E73333}"/>
              </a:ext>
            </a:extLst>
          </p:cNvPr>
          <p:cNvPicPr>
            <a:picLocks noChangeAspect="1"/>
          </p:cNvPicPr>
          <p:nvPr/>
        </p:nvPicPr>
        <p:blipFill rotWithShape="1">
          <a:blip r:embed="rId3"/>
          <a:srcRect t="11188" b="9680"/>
          <a:stretch/>
        </p:blipFill>
        <p:spPr>
          <a:xfrm>
            <a:off x="5127927" y="1202797"/>
            <a:ext cx="2980610" cy="3742830"/>
          </a:xfrm>
          <a:prstGeom prst="rect">
            <a:avLst/>
          </a:prstGeom>
        </p:spPr>
      </p:pic>
      <p:cxnSp>
        <p:nvCxnSpPr>
          <p:cNvPr id="6" name="Straight Connector 5">
            <a:extLst>
              <a:ext uri="{FF2B5EF4-FFF2-40B4-BE49-F238E27FC236}">
                <a16:creationId xmlns:a16="http://schemas.microsoft.com/office/drawing/2014/main" id="{26A1B3F5-C4DA-47FB-886E-5DCD9A02B9EB}"/>
              </a:ext>
            </a:extLst>
          </p:cNvPr>
          <p:cNvCxnSpPr>
            <a:cxnSpLocks/>
          </p:cNvCxnSpPr>
          <p:nvPr/>
        </p:nvCxnSpPr>
        <p:spPr>
          <a:xfrm>
            <a:off x="701556" y="677258"/>
            <a:ext cx="7712337" cy="0"/>
          </a:xfrm>
          <a:prstGeom prst="line">
            <a:avLst/>
          </a:prstGeom>
        </p:spPr>
        <p:style>
          <a:lnRef idx="1">
            <a:schemeClr val="dk1"/>
          </a:lnRef>
          <a:fillRef idx="0">
            <a:schemeClr val="dk1"/>
          </a:fillRef>
          <a:effectRef idx="0">
            <a:schemeClr val="dk1"/>
          </a:effectRef>
          <a:fontRef idx="minor">
            <a:schemeClr val="tx1"/>
          </a:fontRef>
        </p:style>
      </p:cxnSp>
      <p:sp>
        <p:nvSpPr>
          <p:cNvPr id="12" name="Shape 322">
            <a:extLst>
              <a:ext uri="{FF2B5EF4-FFF2-40B4-BE49-F238E27FC236}">
                <a16:creationId xmlns:a16="http://schemas.microsoft.com/office/drawing/2014/main" id="{7EC4464F-71E8-42E7-BE3C-0A5AC4BE0F1D}"/>
              </a:ext>
            </a:extLst>
          </p:cNvPr>
          <p:cNvSpPr txBox="1"/>
          <p:nvPr/>
        </p:nvSpPr>
        <p:spPr>
          <a:xfrm>
            <a:off x="5984872" y="718033"/>
            <a:ext cx="1137170" cy="38301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295269"/>
                </a:solidFill>
                <a:latin typeface="Roboto"/>
                <a:ea typeface="Roboto"/>
                <a:cs typeface="Roboto"/>
                <a:sym typeface="Roboto"/>
              </a:rPr>
              <a:t>Code</a:t>
            </a:r>
            <a:endParaRPr b="1">
              <a:solidFill>
                <a:srgbClr val="295269"/>
              </a:solidFill>
              <a:latin typeface="Roboto"/>
              <a:ea typeface="Roboto"/>
              <a:cs typeface="Roboto"/>
              <a:sym typeface="Roboto"/>
            </a:endParaRPr>
          </a:p>
        </p:txBody>
      </p:sp>
      <p:cxnSp>
        <p:nvCxnSpPr>
          <p:cNvPr id="13" name="Straight Connector 12">
            <a:extLst>
              <a:ext uri="{FF2B5EF4-FFF2-40B4-BE49-F238E27FC236}">
                <a16:creationId xmlns:a16="http://schemas.microsoft.com/office/drawing/2014/main" id="{2148F37F-CC61-4B57-9DEB-2C62E15DF9ED}"/>
              </a:ext>
            </a:extLst>
          </p:cNvPr>
          <p:cNvCxnSpPr>
            <a:cxnSpLocks/>
          </p:cNvCxnSpPr>
          <p:nvPr/>
        </p:nvCxnSpPr>
        <p:spPr>
          <a:xfrm>
            <a:off x="6267450" y="1033200"/>
            <a:ext cx="5524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6885097"/>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06328"/>
            <a:ext cx="8520600" cy="57024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rgbClr val="295269"/>
                </a:solidFill>
                <a:latin typeface="Roboto"/>
                <a:ea typeface="Roboto"/>
                <a:cs typeface="Roboto"/>
                <a:sym typeface="Roboto"/>
              </a:rPr>
              <a:t>Transforming time-date values</a:t>
            </a:r>
            <a:endParaRPr sz="2400" b="1">
              <a:solidFill>
                <a:srgbClr val="295269"/>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521555734"/>
              </p:ext>
            </p:extLst>
          </p:nvPr>
        </p:nvGraphicFramePr>
        <p:xfrm>
          <a:off x="4650926" y="1196198"/>
          <a:ext cx="4181374" cy="941296"/>
        </p:xfrm>
        <a:graphic>
          <a:graphicData uri="http://schemas.openxmlformats.org/drawingml/2006/table">
            <a:tbl>
              <a:tblPr>
                <a:noFill/>
                <a:tableStyleId>{8628B589-4659-4227-9C68-565DD4A46BFE}</a:tableStyleId>
              </a:tblPr>
              <a:tblGrid>
                <a:gridCol w="2090304">
                  <a:extLst>
                    <a:ext uri="{9D8B030D-6E8A-4147-A177-3AD203B41FA5}">
                      <a16:colId xmlns:a16="http://schemas.microsoft.com/office/drawing/2014/main" val="20000"/>
                    </a:ext>
                  </a:extLst>
                </a:gridCol>
                <a:gridCol w="2091070">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GB" sz="1000" b="1">
                          <a:solidFill>
                            <a:srgbClr val="FFFFFF"/>
                          </a:solidFill>
                        </a:rPr>
                        <a:t>s</a:t>
                      </a:r>
                      <a:r>
                        <a:rPr lang="en" sz="1000" b="1">
                          <a:solidFill>
                            <a:srgbClr val="FFFFFF"/>
                          </a:solidFill>
                        </a:rPr>
                        <a:t>tarted_at</a:t>
                      </a:r>
                      <a:endParaRPr sz="1000" b="1">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GB" sz="1000" b="1">
                          <a:solidFill>
                            <a:srgbClr val="FFFFFF"/>
                          </a:solidFill>
                        </a:rPr>
                        <a:t>e</a:t>
                      </a:r>
                      <a:r>
                        <a:rPr lang="en" sz="1000" b="1">
                          <a:solidFill>
                            <a:srgbClr val="FFFFFF"/>
                          </a:solidFill>
                        </a:rPr>
                        <a:t>nded_at</a:t>
                      </a:r>
                      <a:endParaRPr sz="1000" b="1">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03023">
                <a:tc>
                  <a:txBody>
                    <a:bodyPr/>
                    <a:lstStyle/>
                    <a:p>
                      <a:pPr algn="ctr"/>
                      <a:r>
                        <a:rPr lang="en-GB" sz="1000" b="0" i="0">
                          <a:solidFill>
                            <a:srgbClr val="000000"/>
                          </a:solidFill>
                          <a:effectLst/>
                          <a:latin typeface="+mn-lt"/>
                        </a:rPr>
                        <a:t>2022-02-07 15:47:40</a:t>
                      </a:r>
                    </a:p>
                  </a:txBody>
                  <a:tcPr marL="12700" marR="12700" marT="12700" marB="12700" anchor="ctr"/>
                </a:tc>
                <a:tc>
                  <a:txBody>
                    <a:bodyPr/>
                    <a:lstStyle/>
                    <a:p>
                      <a:pPr algn="ctr"/>
                      <a:r>
                        <a:rPr lang="en-GB" sz="1000" b="0" i="0">
                          <a:solidFill>
                            <a:srgbClr val="000000"/>
                          </a:solidFill>
                          <a:effectLst/>
                          <a:latin typeface="+mn-lt"/>
                        </a:rPr>
                        <a:t>2022-02-07 15:49:28</a:t>
                      </a:r>
                    </a:p>
                  </a:txBody>
                  <a:tcPr marL="12700" marR="12700" marT="12700" marB="12700" anchor="ctr"/>
                </a:tc>
                <a:extLst>
                  <a:ext uri="{0D108BD9-81ED-4DB2-BD59-A6C34878D82A}">
                    <a16:rowId xmlns:a16="http://schemas.microsoft.com/office/drawing/2014/main" val="10001"/>
                  </a:ext>
                </a:extLst>
              </a:tr>
              <a:tr h="303023">
                <a:tc>
                  <a:txBody>
                    <a:bodyPr/>
                    <a:lstStyle/>
                    <a:p>
                      <a:pPr algn="ctr"/>
                      <a:r>
                        <a:rPr lang="en-GB" sz="1000" b="0" i="0">
                          <a:solidFill>
                            <a:srgbClr val="000000"/>
                          </a:solidFill>
                          <a:effectLst/>
                          <a:latin typeface="+mn-lt"/>
                        </a:rPr>
                        <a:t>2021-09-08 16:31:38</a:t>
                      </a:r>
                    </a:p>
                  </a:txBody>
                  <a:tcPr marL="12700" marR="12700" marT="12700" marB="12700" anchor="ctr"/>
                </a:tc>
                <a:tc>
                  <a:txBody>
                    <a:bodyPr/>
                    <a:lstStyle/>
                    <a:p>
                      <a:pPr algn="ctr"/>
                      <a:r>
                        <a:rPr lang="en-GB" sz="1000" b="0" i="0">
                          <a:solidFill>
                            <a:srgbClr val="000000"/>
                          </a:solidFill>
                          <a:effectLst/>
                          <a:latin typeface="+mn-lt"/>
                        </a:rPr>
                        <a:t>2021-09-08 16:37:54</a:t>
                      </a:r>
                    </a:p>
                  </a:txBody>
                  <a:tcPr marL="12700" marR="12700" marT="12700" marB="12700" anchor="ctr"/>
                </a:tc>
                <a:extLst>
                  <a:ext uri="{0D108BD9-81ED-4DB2-BD59-A6C34878D82A}">
                    <a16:rowId xmlns:a16="http://schemas.microsoft.com/office/drawing/2014/main" val="10002"/>
                  </a:ext>
                </a:extLst>
              </a:tr>
            </a:tbl>
          </a:graphicData>
        </a:graphic>
      </p:graphicFrame>
      <p:sp>
        <p:nvSpPr>
          <p:cNvPr id="7" name="Shape 322">
            <a:extLst>
              <a:ext uri="{FF2B5EF4-FFF2-40B4-BE49-F238E27FC236}">
                <a16:creationId xmlns:a16="http://schemas.microsoft.com/office/drawing/2014/main" id="{0DB11C01-6546-48E2-80F2-B0CA83EA6C4B}"/>
              </a:ext>
            </a:extLst>
          </p:cNvPr>
          <p:cNvSpPr txBox="1"/>
          <p:nvPr/>
        </p:nvSpPr>
        <p:spPr>
          <a:xfrm>
            <a:off x="6352135" y="813181"/>
            <a:ext cx="885093" cy="383017"/>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b="1">
                <a:solidFill>
                  <a:srgbClr val="295269"/>
                </a:solidFill>
                <a:latin typeface="Roboto"/>
                <a:ea typeface="Roboto"/>
                <a:cs typeface="Roboto"/>
                <a:sym typeface="Roboto"/>
              </a:rPr>
              <a:t>Example</a:t>
            </a:r>
            <a:endParaRPr b="1">
              <a:solidFill>
                <a:srgbClr val="295269"/>
              </a:solidFill>
              <a:latin typeface="Roboto"/>
              <a:ea typeface="Roboto"/>
              <a:cs typeface="Roboto"/>
              <a:sym typeface="Roboto"/>
            </a:endParaRPr>
          </a:p>
        </p:txBody>
      </p:sp>
      <p:cxnSp>
        <p:nvCxnSpPr>
          <p:cNvPr id="9" name="Straight Connector 8">
            <a:extLst>
              <a:ext uri="{FF2B5EF4-FFF2-40B4-BE49-F238E27FC236}">
                <a16:creationId xmlns:a16="http://schemas.microsoft.com/office/drawing/2014/main" id="{6C35FE24-325D-4737-8F96-C2483CBBF0CB}"/>
              </a:ext>
            </a:extLst>
          </p:cNvPr>
          <p:cNvCxnSpPr>
            <a:cxnSpLocks/>
          </p:cNvCxnSpPr>
          <p:nvPr/>
        </p:nvCxnSpPr>
        <p:spPr>
          <a:xfrm>
            <a:off x="2325374" y="677258"/>
            <a:ext cx="4511711"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4834FE0-C928-458E-A53C-C4AD8B518BE7}"/>
              </a:ext>
            </a:extLst>
          </p:cNvPr>
          <p:cNvCxnSpPr>
            <a:cxnSpLocks/>
          </p:cNvCxnSpPr>
          <p:nvPr/>
        </p:nvCxnSpPr>
        <p:spPr>
          <a:xfrm>
            <a:off x="6387575" y="1114172"/>
            <a:ext cx="747165" cy="0"/>
          </a:xfrm>
          <a:prstGeom prst="line">
            <a:avLst/>
          </a:prstGeom>
        </p:spPr>
        <p:style>
          <a:lnRef idx="1">
            <a:schemeClr val="dk1"/>
          </a:lnRef>
          <a:fillRef idx="0">
            <a:schemeClr val="dk1"/>
          </a:fillRef>
          <a:effectRef idx="0">
            <a:schemeClr val="dk1"/>
          </a:effectRef>
          <a:fontRef idx="minor">
            <a:schemeClr val="tx1"/>
          </a:fontRef>
        </p:style>
      </p:cxnSp>
      <p:sp>
        <p:nvSpPr>
          <p:cNvPr id="17" name="Shape 322">
            <a:extLst>
              <a:ext uri="{FF2B5EF4-FFF2-40B4-BE49-F238E27FC236}">
                <a16:creationId xmlns:a16="http://schemas.microsoft.com/office/drawing/2014/main" id="{52A3F9A1-5CA2-432A-96CD-A65BD3DA82F8}"/>
              </a:ext>
            </a:extLst>
          </p:cNvPr>
          <p:cNvSpPr txBox="1"/>
          <p:nvPr/>
        </p:nvSpPr>
        <p:spPr>
          <a:xfrm>
            <a:off x="6213472" y="2311834"/>
            <a:ext cx="1137170" cy="38301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295269"/>
                </a:solidFill>
                <a:latin typeface="Roboto"/>
                <a:ea typeface="Roboto"/>
                <a:cs typeface="Roboto"/>
                <a:sym typeface="Roboto"/>
              </a:rPr>
              <a:t>Code</a:t>
            </a:r>
            <a:endParaRPr b="1">
              <a:solidFill>
                <a:srgbClr val="295269"/>
              </a:solidFill>
              <a:latin typeface="Roboto"/>
              <a:ea typeface="Roboto"/>
              <a:cs typeface="Roboto"/>
              <a:sym typeface="Roboto"/>
            </a:endParaRPr>
          </a:p>
        </p:txBody>
      </p:sp>
      <p:cxnSp>
        <p:nvCxnSpPr>
          <p:cNvPr id="18" name="Straight Connector 17">
            <a:extLst>
              <a:ext uri="{FF2B5EF4-FFF2-40B4-BE49-F238E27FC236}">
                <a16:creationId xmlns:a16="http://schemas.microsoft.com/office/drawing/2014/main" id="{00D6B39E-A82B-4BBC-8974-353021412F4E}"/>
              </a:ext>
            </a:extLst>
          </p:cNvPr>
          <p:cNvCxnSpPr>
            <a:cxnSpLocks/>
          </p:cNvCxnSpPr>
          <p:nvPr/>
        </p:nvCxnSpPr>
        <p:spPr>
          <a:xfrm>
            <a:off x="6496050" y="2627001"/>
            <a:ext cx="552450" cy="0"/>
          </a:xfrm>
          <a:prstGeom prst="line">
            <a:avLst/>
          </a:prstGeom>
        </p:spPr>
        <p:style>
          <a:lnRef idx="1">
            <a:schemeClr val="dk1"/>
          </a:lnRef>
          <a:fillRef idx="0">
            <a:schemeClr val="dk1"/>
          </a:fillRef>
          <a:effectRef idx="0">
            <a:schemeClr val="dk1"/>
          </a:effectRef>
          <a:fontRef idx="minor">
            <a:schemeClr val="tx1"/>
          </a:fontRef>
        </p:style>
      </p:cxnSp>
      <p:sp>
        <p:nvSpPr>
          <p:cNvPr id="29" name="Shape 324">
            <a:extLst>
              <a:ext uri="{FF2B5EF4-FFF2-40B4-BE49-F238E27FC236}">
                <a16:creationId xmlns:a16="http://schemas.microsoft.com/office/drawing/2014/main" id="{8C1C780E-1EA5-4CA4-8933-CEDE5ADD3214}"/>
              </a:ext>
            </a:extLst>
          </p:cNvPr>
          <p:cNvSpPr txBox="1"/>
          <p:nvPr/>
        </p:nvSpPr>
        <p:spPr>
          <a:xfrm>
            <a:off x="167410" y="1961537"/>
            <a:ext cx="4181374" cy="104447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Julianday function gives number which corresponds to days</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endParaRPr lang="en-GB" sz="1200">
              <a:latin typeface="Roboto"/>
              <a:ea typeface="Roboto"/>
              <a:cs typeface="Roboto"/>
              <a:sym typeface="Roboto"/>
            </a:endParaRP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Strftime takes specific values from a timedate string</a:t>
            </a:r>
          </a:p>
        </p:txBody>
      </p:sp>
      <p:pic>
        <p:nvPicPr>
          <p:cNvPr id="12" name="Picture 11" descr="Text&#10;&#10;Description automatically generated">
            <a:extLst>
              <a:ext uri="{FF2B5EF4-FFF2-40B4-BE49-F238E27FC236}">
                <a16:creationId xmlns:a16="http://schemas.microsoft.com/office/drawing/2014/main" id="{8294DAFE-2581-4C5D-B1A1-4A70A7308996}"/>
              </a:ext>
            </a:extLst>
          </p:cNvPr>
          <p:cNvPicPr>
            <a:picLocks noChangeAspect="1"/>
          </p:cNvPicPr>
          <p:nvPr/>
        </p:nvPicPr>
        <p:blipFill rotWithShape="1">
          <a:blip r:embed="rId3"/>
          <a:srcRect l="3409" t="64888" r="14351" b="19682"/>
          <a:stretch/>
        </p:blipFill>
        <p:spPr>
          <a:xfrm>
            <a:off x="4516419" y="3006007"/>
            <a:ext cx="4511711" cy="340480"/>
          </a:xfrm>
          <a:prstGeom prst="rect">
            <a:avLst/>
          </a:prstGeom>
        </p:spPr>
      </p:pic>
      <p:pic>
        <p:nvPicPr>
          <p:cNvPr id="14" name="Picture 13" descr="Text&#10;&#10;Description automatically generated">
            <a:extLst>
              <a:ext uri="{FF2B5EF4-FFF2-40B4-BE49-F238E27FC236}">
                <a16:creationId xmlns:a16="http://schemas.microsoft.com/office/drawing/2014/main" id="{39EBCA1D-63A8-4E6B-98F6-7D0A7C714FC3}"/>
              </a:ext>
            </a:extLst>
          </p:cNvPr>
          <p:cNvPicPr>
            <a:picLocks noChangeAspect="1"/>
          </p:cNvPicPr>
          <p:nvPr/>
        </p:nvPicPr>
        <p:blipFill rotWithShape="1">
          <a:blip r:embed="rId3"/>
          <a:srcRect l="5903" t="58005" r="41944" b="34390"/>
          <a:stretch/>
        </p:blipFill>
        <p:spPr>
          <a:xfrm>
            <a:off x="5036638" y="3773182"/>
            <a:ext cx="3409950" cy="200022"/>
          </a:xfrm>
          <a:prstGeom prst="rect">
            <a:avLst/>
          </a:prstGeom>
        </p:spPr>
      </p:pic>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95269"/>
                </a:solidFill>
              </a:rPr>
              <a:t>What is my objective?</a:t>
            </a:r>
            <a:endParaRPr b="1">
              <a:solidFill>
                <a:srgbClr val="295269"/>
              </a:solidFill>
              <a:latin typeface="Roboto"/>
              <a:ea typeface="Roboto"/>
              <a:cs typeface="Roboto"/>
              <a:sym typeface="Roboto"/>
            </a:endParaRPr>
          </a:p>
        </p:txBody>
      </p:sp>
      <p:sp>
        <p:nvSpPr>
          <p:cNvPr id="8" name="Shape 304">
            <a:extLst>
              <a:ext uri="{FF2B5EF4-FFF2-40B4-BE49-F238E27FC236}">
                <a16:creationId xmlns:a16="http://schemas.microsoft.com/office/drawing/2014/main" id="{5674CBDA-E278-4351-86B4-FDB3C649925B}"/>
              </a:ext>
            </a:extLst>
          </p:cNvPr>
          <p:cNvSpPr txBox="1">
            <a:spLocks/>
          </p:cNvSpPr>
          <p:nvPr/>
        </p:nvSpPr>
        <p:spPr>
          <a:xfrm>
            <a:off x="311700" y="985458"/>
            <a:ext cx="8520600" cy="11604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just"/>
            <a:r>
              <a:rPr lang="en-US"/>
              <a:t>Discover how annual and casual members use Cyclistic bikes differently.</a:t>
            </a:r>
            <a:endParaRPr lang="en-GB" b="1">
              <a:solidFill>
                <a:srgbClr val="295269"/>
              </a:solidFill>
            </a:endParaRPr>
          </a:p>
        </p:txBody>
      </p:sp>
      <p:cxnSp>
        <p:nvCxnSpPr>
          <p:cNvPr id="9" name="Straight Connector 8">
            <a:extLst>
              <a:ext uri="{FF2B5EF4-FFF2-40B4-BE49-F238E27FC236}">
                <a16:creationId xmlns:a16="http://schemas.microsoft.com/office/drawing/2014/main" id="{DD49CAF7-ECE8-49FD-ADA3-D2CF6A13C64C}"/>
              </a:ext>
            </a:extLst>
          </p:cNvPr>
          <p:cNvCxnSpPr>
            <a:cxnSpLocks/>
          </p:cNvCxnSpPr>
          <p:nvPr/>
        </p:nvCxnSpPr>
        <p:spPr>
          <a:xfrm>
            <a:off x="2452577" y="800987"/>
            <a:ext cx="4217581" cy="0"/>
          </a:xfrm>
          <a:prstGeom prst="line">
            <a:avLst/>
          </a:prstGeom>
        </p:spPr>
        <p:style>
          <a:lnRef idx="1">
            <a:schemeClr val="dk1"/>
          </a:lnRef>
          <a:fillRef idx="0">
            <a:schemeClr val="dk1"/>
          </a:fillRef>
          <a:effectRef idx="0">
            <a:schemeClr val="dk1"/>
          </a:effectRef>
          <a:fontRef idx="minor">
            <a:schemeClr val="tx1"/>
          </a:fontRef>
        </p:style>
      </p:cxnSp>
      <p:sp>
        <p:nvSpPr>
          <p:cNvPr id="5" name="Shape 304">
            <a:extLst>
              <a:ext uri="{FF2B5EF4-FFF2-40B4-BE49-F238E27FC236}">
                <a16:creationId xmlns:a16="http://schemas.microsoft.com/office/drawing/2014/main" id="{AC12D8FF-AFFB-4CE6-A110-E01D21283F9D}"/>
              </a:ext>
            </a:extLst>
          </p:cNvPr>
          <p:cNvSpPr txBox="1">
            <a:spLocks/>
          </p:cNvSpPr>
          <p:nvPr/>
        </p:nvSpPr>
        <p:spPr>
          <a:xfrm>
            <a:off x="315241" y="2578511"/>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ctr"/>
            <a:r>
              <a:rPr lang="en-GB" b="1">
                <a:solidFill>
                  <a:srgbClr val="295269"/>
                </a:solidFill>
              </a:rPr>
              <a:t>How will I answer this question?</a:t>
            </a:r>
          </a:p>
        </p:txBody>
      </p:sp>
      <p:cxnSp>
        <p:nvCxnSpPr>
          <p:cNvPr id="6" name="Straight Connector 5">
            <a:extLst>
              <a:ext uri="{FF2B5EF4-FFF2-40B4-BE49-F238E27FC236}">
                <a16:creationId xmlns:a16="http://schemas.microsoft.com/office/drawing/2014/main" id="{7C34A3CB-4620-4450-825F-D2906210A352}"/>
              </a:ext>
            </a:extLst>
          </p:cNvPr>
          <p:cNvCxnSpPr>
            <a:cxnSpLocks/>
          </p:cNvCxnSpPr>
          <p:nvPr/>
        </p:nvCxnSpPr>
        <p:spPr>
          <a:xfrm>
            <a:off x="1651588" y="3239273"/>
            <a:ext cx="5748670" cy="0"/>
          </a:xfrm>
          <a:prstGeom prst="line">
            <a:avLst/>
          </a:prstGeom>
        </p:spPr>
        <p:style>
          <a:lnRef idx="1">
            <a:schemeClr val="dk1"/>
          </a:lnRef>
          <a:fillRef idx="0">
            <a:schemeClr val="dk1"/>
          </a:fillRef>
          <a:effectRef idx="0">
            <a:schemeClr val="dk1"/>
          </a:effectRef>
          <a:fontRef idx="minor">
            <a:schemeClr val="tx1"/>
          </a:fontRef>
        </p:style>
      </p:cxnSp>
      <p:sp>
        <p:nvSpPr>
          <p:cNvPr id="10" name="Shape 304">
            <a:extLst>
              <a:ext uri="{FF2B5EF4-FFF2-40B4-BE49-F238E27FC236}">
                <a16:creationId xmlns:a16="http://schemas.microsoft.com/office/drawing/2014/main" id="{702AED64-16D8-4F85-979F-E0F24E40BB1C}"/>
              </a:ext>
            </a:extLst>
          </p:cNvPr>
          <p:cNvSpPr txBox="1">
            <a:spLocks/>
          </p:cNvSpPr>
          <p:nvPr/>
        </p:nvSpPr>
        <p:spPr>
          <a:xfrm>
            <a:off x="311700" y="3345941"/>
            <a:ext cx="8520600" cy="14915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just"/>
            <a:r>
              <a:rPr lang="en-US">
                <a:solidFill>
                  <a:schemeClr val="tx1"/>
                </a:solidFill>
              </a:rPr>
              <a:t>I will analyze publicly available bike ride data, sourced from the Cyclistic database, using SQL and Tableau.</a:t>
            </a:r>
            <a:endParaRPr lang="en-GB">
              <a:solidFill>
                <a:schemeClr val="tx1"/>
              </a:solidFill>
            </a:endParaRPr>
          </a:p>
        </p:txBody>
      </p:sp>
    </p:spTree>
    <p:extLst>
      <p:ext uri="{BB962C8B-B14F-4D97-AF65-F5344CB8AC3E}">
        <p14:creationId xmlns:p14="http://schemas.microsoft.com/office/powerpoint/2010/main" val="282742542"/>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4" name="Shape 324"/>
          <p:cNvSpPr txBox="1"/>
          <p:nvPr/>
        </p:nvSpPr>
        <p:spPr>
          <a:xfrm>
            <a:off x="234687" y="1893739"/>
            <a:ext cx="4181374" cy="1356022"/>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Case statement used to extract weekday and month and convert to different format</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endParaRPr lang="en-GB" sz="1200">
              <a:latin typeface="Roboto"/>
              <a:ea typeface="Roboto"/>
              <a:cs typeface="Roboto"/>
              <a:sym typeface="Roboto"/>
            </a:endParaRP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January and February were converted to 13 and 14 to ensure the correct order of months when analysing in Tableau</a:t>
            </a:r>
          </a:p>
        </p:txBody>
      </p:sp>
      <p:pic>
        <p:nvPicPr>
          <p:cNvPr id="4" name="Picture 3" descr="Graphical user interface, text&#10;&#10;Description automatically generated">
            <a:extLst>
              <a:ext uri="{FF2B5EF4-FFF2-40B4-BE49-F238E27FC236}">
                <a16:creationId xmlns:a16="http://schemas.microsoft.com/office/drawing/2014/main" id="{D2AC9AB3-7C02-4654-B015-8519AAD24E34}"/>
              </a:ext>
            </a:extLst>
          </p:cNvPr>
          <p:cNvPicPr>
            <a:picLocks noChangeAspect="1"/>
          </p:cNvPicPr>
          <p:nvPr/>
        </p:nvPicPr>
        <p:blipFill rotWithShape="1">
          <a:blip r:embed="rId3"/>
          <a:srcRect l="2422" t="31119" r="31054" b="38441"/>
          <a:stretch/>
        </p:blipFill>
        <p:spPr>
          <a:xfrm>
            <a:off x="4650926" y="1367117"/>
            <a:ext cx="4181374" cy="1565697"/>
          </a:xfrm>
          <a:prstGeom prst="rect">
            <a:avLst/>
          </a:prstGeom>
        </p:spPr>
      </p:pic>
      <p:sp>
        <p:nvSpPr>
          <p:cNvPr id="5" name="Shape 322">
            <a:extLst>
              <a:ext uri="{FF2B5EF4-FFF2-40B4-BE49-F238E27FC236}">
                <a16:creationId xmlns:a16="http://schemas.microsoft.com/office/drawing/2014/main" id="{42E67A8E-5260-4C90-AB04-5495192C91B4}"/>
              </a:ext>
            </a:extLst>
          </p:cNvPr>
          <p:cNvSpPr txBox="1"/>
          <p:nvPr/>
        </p:nvSpPr>
        <p:spPr>
          <a:xfrm>
            <a:off x="311700" y="134681"/>
            <a:ext cx="8520600" cy="57024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rgbClr val="295269"/>
                </a:solidFill>
                <a:latin typeface="Roboto"/>
                <a:ea typeface="Roboto"/>
                <a:cs typeface="Roboto"/>
                <a:sym typeface="Roboto"/>
              </a:rPr>
              <a:t>Transforming time-date values</a:t>
            </a:r>
            <a:endParaRPr sz="2400" b="1">
              <a:solidFill>
                <a:srgbClr val="295269"/>
              </a:solidFill>
              <a:latin typeface="Roboto"/>
              <a:ea typeface="Roboto"/>
              <a:cs typeface="Roboto"/>
              <a:sym typeface="Roboto"/>
            </a:endParaRPr>
          </a:p>
        </p:txBody>
      </p:sp>
      <p:cxnSp>
        <p:nvCxnSpPr>
          <p:cNvPr id="6" name="Straight Connector 5">
            <a:extLst>
              <a:ext uri="{FF2B5EF4-FFF2-40B4-BE49-F238E27FC236}">
                <a16:creationId xmlns:a16="http://schemas.microsoft.com/office/drawing/2014/main" id="{8D11068E-A026-471F-ABBE-91F1847A1760}"/>
              </a:ext>
            </a:extLst>
          </p:cNvPr>
          <p:cNvCxnSpPr>
            <a:cxnSpLocks/>
          </p:cNvCxnSpPr>
          <p:nvPr/>
        </p:nvCxnSpPr>
        <p:spPr>
          <a:xfrm>
            <a:off x="2325374" y="677258"/>
            <a:ext cx="4511711"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descr="Graphical user interface, text&#10;&#10;Description automatically generated">
            <a:extLst>
              <a:ext uri="{FF2B5EF4-FFF2-40B4-BE49-F238E27FC236}">
                <a16:creationId xmlns:a16="http://schemas.microsoft.com/office/drawing/2014/main" id="{AE0956A5-95D2-4A11-BDE9-A740E634DDA4}"/>
              </a:ext>
            </a:extLst>
          </p:cNvPr>
          <p:cNvPicPr>
            <a:picLocks noChangeAspect="1"/>
          </p:cNvPicPr>
          <p:nvPr/>
        </p:nvPicPr>
        <p:blipFill rotWithShape="1">
          <a:blip r:embed="rId3"/>
          <a:srcRect l="2422" t="66054" r="31054" b="4772"/>
          <a:stretch/>
        </p:blipFill>
        <p:spPr>
          <a:xfrm>
            <a:off x="4650926" y="2925407"/>
            <a:ext cx="4181374" cy="1500571"/>
          </a:xfrm>
          <a:prstGeom prst="rect">
            <a:avLst/>
          </a:prstGeom>
        </p:spPr>
      </p:pic>
      <p:sp>
        <p:nvSpPr>
          <p:cNvPr id="8" name="Shape 322">
            <a:extLst>
              <a:ext uri="{FF2B5EF4-FFF2-40B4-BE49-F238E27FC236}">
                <a16:creationId xmlns:a16="http://schemas.microsoft.com/office/drawing/2014/main" id="{331DBB2E-476E-40F4-B26E-2D854086C7E0}"/>
              </a:ext>
            </a:extLst>
          </p:cNvPr>
          <p:cNvSpPr txBox="1"/>
          <p:nvPr/>
        </p:nvSpPr>
        <p:spPr>
          <a:xfrm>
            <a:off x="6213472" y="965042"/>
            <a:ext cx="1137170" cy="38301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295269"/>
                </a:solidFill>
                <a:latin typeface="Roboto"/>
                <a:ea typeface="Roboto"/>
                <a:cs typeface="Roboto"/>
                <a:sym typeface="Roboto"/>
              </a:rPr>
              <a:t>Code</a:t>
            </a:r>
            <a:endParaRPr b="1">
              <a:solidFill>
                <a:srgbClr val="295269"/>
              </a:solidFill>
              <a:latin typeface="Roboto"/>
              <a:ea typeface="Roboto"/>
              <a:cs typeface="Roboto"/>
              <a:sym typeface="Roboto"/>
            </a:endParaRPr>
          </a:p>
        </p:txBody>
      </p:sp>
      <p:cxnSp>
        <p:nvCxnSpPr>
          <p:cNvPr id="9" name="Straight Connector 8">
            <a:extLst>
              <a:ext uri="{FF2B5EF4-FFF2-40B4-BE49-F238E27FC236}">
                <a16:creationId xmlns:a16="http://schemas.microsoft.com/office/drawing/2014/main" id="{1359C837-439B-473C-A711-C037CC847277}"/>
              </a:ext>
            </a:extLst>
          </p:cNvPr>
          <p:cNvCxnSpPr>
            <a:cxnSpLocks/>
          </p:cNvCxnSpPr>
          <p:nvPr/>
        </p:nvCxnSpPr>
        <p:spPr>
          <a:xfrm>
            <a:off x="6496050" y="1280209"/>
            <a:ext cx="5524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5588820"/>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4" name="Shape 324"/>
          <p:cNvSpPr txBox="1"/>
          <p:nvPr/>
        </p:nvSpPr>
        <p:spPr>
          <a:xfrm>
            <a:off x="111255" y="1632953"/>
            <a:ext cx="5765627" cy="1877593"/>
          </a:xfrm>
          <a:prstGeom prst="rect">
            <a:avLst/>
          </a:prstGeom>
          <a:noFill/>
          <a:ln w="9525" cap="flat" cmpd="sng">
            <a:noFill/>
            <a:prstDash val="solid"/>
            <a:round/>
            <a:headEnd type="none" w="sm" len="sm"/>
            <a:tailEnd type="none" w="sm" len="sm"/>
          </a:ln>
        </p:spPr>
        <p:txBody>
          <a:bodyPr spcFirstLastPara="1" wrap="square" lIns="91425" tIns="91425" rIns="91425" bIns="91425" numCol="1"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200">
                <a:latin typeface="Roboto"/>
                <a:ea typeface="Roboto"/>
                <a:cs typeface="Roboto"/>
                <a:sym typeface="Roboto"/>
              </a:rPr>
              <a:t>Criteria for removal:</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Ride length = 0 OR &gt;1440</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Any location data missing</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Bike type = ‘docked_bike’ variant</a:t>
            </a:r>
          </a:p>
          <a:p>
            <a:pPr lvl="0" algn="just" rtl="0">
              <a:lnSpc>
                <a:spcPct val="115000"/>
              </a:lnSpc>
              <a:spcBef>
                <a:spcPts val="0"/>
              </a:spcBef>
              <a:spcAft>
                <a:spcPts val="0"/>
              </a:spcAft>
              <a:buClr>
                <a:schemeClr val="dk1"/>
              </a:buClr>
              <a:buSzPts val="1100"/>
            </a:pPr>
            <a:endParaRPr lang="en-GB" sz="1200">
              <a:latin typeface="Roboto"/>
              <a:ea typeface="Roboto"/>
              <a:cs typeface="Roboto"/>
              <a:sym typeface="Roboto"/>
            </a:endParaRPr>
          </a:p>
          <a:p>
            <a:pPr lvl="0" algn="just" rtl="0">
              <a:lnSpc>
                <a:spcPct val="115000"/>
              </a:lnSpc>
              <a:spcBef>
                <a:spcPts val="0"/>
              </a:spcBef>
              <a:spcAft>
                <a:spcPts val="0"/>
              </a:spcAft>
              <a:buClr>
                <a:schemeClr val="dk1"/>
              </a:buClr>
              <a:buSzPts val="1100"/>
            </a:pPr>
            <a:endParaRPr lang="en-GB" sz="1200">
              <a:latin typeface="Roboto"/>
              <a:ea typeface="Roboto"/>
              <a:cs typeface="Roboto"/>
              <a:sym typeface="Roboto"/>
            </a:endParaRP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33% of the data was removed, leaving 1.6M rows remaining.</a:t>
            </a:r>
            <a:endParaRPr sz="1200">
              <a:latin typeface="Roboto"/>
              <a:ea typeface="Roboto"/>
              <a:cs typeface="Roboto"/>
              <a:sym typeface="Roboto"/>
            </a:endParaRPr>
          </a:p>
        </p:txBody>
      </p:sp>
      <p:sp>
        <p:nvSpPr>
          <p:cNvPr id="8" name="Shape 322">
            <a:extLst>
              <a:ext uri="{FF2B5EF4-FFF2-40B4-BE49-F238E27FC236}">
                <a16:creationId xmlns:a16="http://schemas.microsoft.com/office/drawing/2014/main" id="{81881A0F-A581-40D1-9CE6-041B86255EE6}"/>
              </a:ext>
            </a:extLst>
          </p:cNvPr>
          <p:cNvSpPr txBox="1"/>
          <p:nvPr/>
        </p:nvSpPr>
        <p:spPr>
          <a:xfrm>
            <a:off x="311700" y="134681"/>
            <a:ext cx="8520600" cy="57024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rgbClr val="295269"/>
                </a:solidFill>
                <a:latin typeface="Roboto"/>
                <a:ea typeface="Roboto"/>
                <a:cs typeface="Roboto"/>
                <a:sym typeface="Roboto"/>
              </a:rPr>
              <a:t>Removing null values, outliers and irellevent data</a:t>
            </a:r>
            <a:endParaRPr sz="2400" b="1">
              <a:solidFill>
                <a:srgbClr val="295269"/>
              </a:solidFill>
              <a:latin typeface="Roboto"/>
              <a:ea typeface="Roboto"/>
              <a:cs typeface="Roboto"/>
              <a:sym typeface="Roboto"/>
            </a:endParaRPr>
          </a:p>
        </p:txBody>
      </p:sp>
      <p:cxnSp>
        <p:nvCxnSpPr>
          <p:cNvPr id="9" name="Straight Connector 8">
            <a:extLst>
              <a:ext uri="{FF2B5EF4-FFF2-40B4-BE49-F238E27FC236}">
                <a16:creationId xmlns:a16="http://schemas.microsoft.com/office/drawing/2014/main" id="{7D83C25F-01C5-471B-91DA-850D1DEE11A5}"/>
              </a:ext>
            </a:extLst>
          </p:cNvPr>
          <p:cNvCxnSpPr>
            <a:cxnSpLocks/>
          </p:cNvCxnSpPr>
          <p:nvPr/>
        </p:nvCxnSpPr>
        <p:spPr>
          <a:xfrm>
            <a:off x="1070344" y="677258"/>
            <a:ext cx="7017489"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descr="Text&#10;&#10;Description automatically generated">
            <a:extLst>
              <a:ext uri="{FF2B5EF4-FFF2-40B4-BE49-F238E27FC236}">
                <a16:creationId xmlns:a16="http://schemas.microsoft.com/office/drawing/2014/main" id="{8FBFEB41-B27C-4237-A247-759662D6ED95}"/>
              </a:ext>
            </a:extLst>
          </p:cNvPr>
          <p:cNvPicPr>
            <a:picLocks noChangeAspect="1"/>
          </p:cNvPicPr>
          <p:nvPr/>
        </p:nvPicPr>
        <p:blipFill rotWithShape="1">
          <a:blip r:embed="rId3"/>
          <a:srcRect l="4419" t="13168" r="6692" b="8477"/>
          <a:stretch/>
        </p:blipFill>
        <p:spPr>
          <a:xfrm>
            <a:off x="6149932" y="1603026"/>
            <a:ext cx="2682368" cy="2816232"/>
          </a:xfrm>
          <a:prstGeom prst="rect">
            <a:avLst/>
          </a:prstGeom>
        </p:spPr>
      </p:pic>
      <p:sp>
        <p:nvSpPr>
          <p:cNvPr id="20" name="Shape 322">
            <a:extLst>
              <a:ext uri="{FF2B5EF4-FFF2-40B4-BE49-F238E27FC236}">
                <a16:creationId xmlns:a16="http://schemas.microsoft.com/office/drawing/2014/main" id="{9D29ADB2-D9E1-40D8-AB47-E8D51A71A218}"/>
              </a:ext>
            </a:extLst>
          </p:cNvPr>
          <p:cNvSpPr txBox="1"/>
          <p:nvPr/>
        </p:nvSpPr>
        <p:spPr>
          <a:xfrm>
            <a:off x="6843179" y="1133558"/>
            <a:ext cx="1137170" cy="38301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295269"/>
                </a:solidFill>
                <a:latin typeface="Roboto"/>
                <a:ea typeface="Roboto"/>
                <a:cs typeface="Roboto"/>
                <a:sym typeface="Roboto"/>
              </a:rPr>
              <a:t>Code</a:t>
            </a:r>
            <a:endParaRPr b="1">
              <a:solidFill>
                <a:srgbClr val="295269"/>
              </a:solidFill>
              <a:latin typeface="Roboto"/>
              <a:ea typeface="Roboto"/>
              <a:cs typeface="Roboto"/>
              <a:sym typeface="Roboto"/>
            </a:endParaRPr>
          </a:p>
        </p:txBody>
      </p:sp>
      <p:cxnSp>
        <p:nvCxnSpPr>
          <p:cNvPr id="21" name="Straight Connector 20">
            <a:extLst>
              <a:ext uri="{FF2B5EF4-FFF2-40B4-BE49-F238E27FC236}">
                <a16:creationId xmlns:a16="http://schemas.microsoft.com/office/drawing/2014/main" id="{986F0563-9E66-44A1-8B69-CEC7ABF41C61}"/>
              </a:ext>
            </a:extLst>
          </p:cNvPr>
          <p:cNvCxnSpPr>
            <a:cxnSpLocks/>
          </p:cNvCxnSpPr>
          <p:nvPr/>
        </p:nvCxnSpPr>
        <p:spPr>
          <a:xfrm>
            <a:off x="7125757" y="1448725"/>
            <a:ext cx="5524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2037345"/>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1"/>
                </a:solidFill>
                <a:latin typeface="Roboto Black"/>
                <a:ea typeface="Roboto Black"/>
                <a:cs typeface="Roboto Black"/>
                <a:sym typeface="Roboto Black"/>
              </a:rPr>
              <a:t>Analysis</a:t>
            </a:r>
            <a:endParaRPr lang="en-GB"/>
          </a:p>
        </p:txBody>
      </p:sp>
    </p:spTree>
    <p:extLst>
      <p:ext uri="{BB962C8B-B14F-4D97-AF65-F5344CB8AC3E}">
        <p14:creationId xmlns:p14="http://schemas.microsoft.com/office/powerpoint/2010/main" val="1559154822"/>
      </p:ext>
    </p:extLst>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4" name="Shape 324"/>
          <p:cNvSpPr txBox="1"/>
          <p:nvPr/>
        </p:nvSpPr>
        <p:spPr>
          <a:xfrm>
            <a:off x="2203031" y="3084763"/>
            <a:ext cx="4729469" cy="143381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AVG function used for calculating average ride length</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SUM function used to calculate the cumulative ride minutes</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COUNT function used to calculate the number of individual rides</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endParaRPr lang="en-GB" sz="1200">
              <a:latin typeface="Roboto"/>
              <a:ea typeface="Roboto"/>
              <a:cs typeface="Roboto"/>
              <a:sym typeface="Roboto"/>
            </a:endParaRP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r>
              <a:rPr lang="en-GB" sz="1200">
                <a:latin typeface="Roboto"/>
                <a:ea typeface="Roboto"/>
                <a:cs typeface="Roboto"/>
                <a:sym typeface="Roboto"/>
              </a:rPr>
              <a:t>ROUND function to round the values from the aggregate functions that have many decimal points</a:t>
            </a:r>
          </a:p>
        </p:txBody>
      </p:sp>
      <p:sp>
        <p:nvSpPr>
          <p:cNvPr id="7" name="Shape 322">
            <a:extLst>
              <a:ext uri="{FF2B5EF4-FFF2-40B4-BE49-F238E27FC236}">
                <a16:creationId xmlns:a16="http://schemas.microsoft.com/office/drawing/2014/main" id="{8B99D896-D47E-47EE-87EF-CF1B5B349E72}"/>
              </a:ext>
            </a:extLst>
          </p:cNvPr>
          <p:cNvSpPr txBox="1"/>
          <p:nvPr/>
        </p:nvSpPr>
        <p:spPr>
          <a:xfrm>
            <a:off x="311700" y="134681"/>
            <a:ext cx="8520600" cy="57024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rgbClr val="295269"/>
                </a:solidFill>
                <a:latin typeface="Roboto"/>
                <a:ea typeface="Roboto"/>
                <a:cs typeface="Roboto"/>
                <a:sym typeface="Roboto"/>
              </a:rPr>
              <a:t>Aggregate functions</a:t>
            </a:r>
            <a:endParaRPr sz="2400" b="1">
              <a:solidFill>
                <a:srgbClr val="295269"/>
              </a:solidFill>
              <a:latin typeface="Roboto"/>
              <a:ea typeface="Roboto"/>
              <a:cs typeface="Roboto"/>
              <a:sym typeface="Roboto"/>
            </a:endParaRPr>
          </a:p>
        </p:txBody>
      </p:sp>
      <p:cxnSp>
        <p:nvCxnSpPr>
          <p:cNvPr id="8" name="Straight Connector 7">
            <a:extLst>
              <a:ext uri="{FF2B5EF4-FFF2-40B4-BE49-F238E27FC236}">
                <a16:creationId xmlns:a16="http://schemas.microsoft.com/office/drawing/2014/main" id="{2FB29A5B-9F29-4FBF-AD35-E069209BE74C}"/>
              </a:ext>
            </a:extLst>
          </p:cNvPr>
          <p:cNvCxnSpPr>
            <a:cxnSpLocks/>
          </p:cNvCxnSpPr>
          <p:nvPr/>
        </p:nvCxnSpPr>
        <p:spPr>
          <a:xfrm>
            <a:off x="3022600" y="677258"/>
            <a:ext cx="3090333" cy="1"/>
          </a:xfrm>
          <a:prstGeom prst="line">
            <a:avLst/>
          </a:prstGeom>
        </p:spPr>
        <p:style>
          <a:lnRef idx="1">
            <a:schemeClr val="dk1"/>
          </a:lnRef>
          <a:fillRef idx="0">
            <a:schemeClr val="dk1"/>
          </a:fillRef>
          <a:effectRef idx="0">
            <a:schemeClr val="dk1"/>
          </a:effectRef>
          <a:fontRef idx="minor">
            <a:schemeClr val="tx1"/>
          </a:fontRef>
        </p:style>
      </p:cxnSp>
      <p:pic>
        <p:nvPicPr>
          <p:cNvPr id="4" name="Picture 3" descr="Text&#10;&#10;Description automatically generated">
            <a:extLst>
              <a:ext uri="{FF2B5EF4-FFF2-40B4-BE49-F238E27FC236}">
                <a16:creationId xmlns:a16="http://schemas.microsoft.com/office/drawing/2014/main" id="{8B817656-9E7A-4666-8E1B-AABAEBF7C483}"/>
              </a:ext>
            </a:extLst>
          </p:cNvPr>
          <p:cNvPicPr>
            <a:picLocks noChangeAspect="1"/>
          </p:cNvPicPr>
          <p:nvPr/>
        </p:nvPicPr>
        <p:blipFill rotWithShape="1">
          <a:blip r:embed="rId3"/>
          <a:srcRect l="2027" t="16205" r="14108" b="25739"/>
          <a:stretch/>
        </p:blipFill>
        <p:spPr>
          <a:xfrm>
            <a:off x="2077017" y="1004589"/>
            <a:ext cx="4981498" cy="1780510"/>
          </a:xfrm>
          <a:prstGeom prst="rect">
            <a:avLst/>
          </a:prstGeom>
        </p:spPr>
      </p:pic>
    </p:spTree>
    <p:extLst>
      <p:ext uri="{BB962C8B-B14F-4D97-AF65-F5344CB8AC3E}">
        <p14:creationId xmlns:p14="http://schemas.microsoft.com/office/powerpoint/2010/main" val="2786520660"/>
      </p:ext>
    </p:extLst>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7" name="Shape 322">
            <a:extLst>
              <a:ext uri="{FF2B5EF4-FFF2-40B4-BE49-F238E27FC236}">
                <a16:creationId xmlns:a16="http://schemas.microsoft.com/office/drawing/2014/main" id="{8B99D896-D47E-47EE-87EF-CF1B5B349E72}"/>
              </a:ext>
            </a:extLst>
          </p:cNvPr>
          <p:cNvSpPr txBox="1"/>
          <p:nvPr/>
        </p:nvSpPr>
        <p:spPr>
          <a:xfrm>
            <a:off x="311700" y="134681"/>
            <a:ext cx="8520600" cy="57024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rgbClr val="295269"/>
                </a:solidFill>
                <a:latin typeface="Roboto"/>
                <a:ea typeface="Roboto"/>
                <a:cs typeface="Roboto"/>
                <a:sym typeface="Roboto"/>
              </a:rPr>
              <a:t>Aggregate functions</a:t>
            </a:r>
            <a:endParaRPr sz="2400" b="1">
              <a:solidFill>
                <a:srgbClr val="295269"/>
              </a:solidFill>
              <a:latin typeface="Roboto"/>
              <a:ea typeface="Roboto"/>
              <a:cs typeface="Roboto"/>
              <a:sym typeface="Roboto"/>
            </a:endParaRPr>
          </a:p>
        </p:txBody>
      </p:sp>
      <p:cxnSp>
        <p:nvCxnSpPr>
          <p:cNvPr id="8" name="Straight Connector 7">
            <a:extLst>
              <a:ext uri="{FF2B5EF4-FFF2-40B4-BE49-F238E27FC236}">
                <a16:creationId xmlns:a16="http://schemas.microsoft.com/office/drawing/2014/main" id="{2FB29A5B-9F29-4FBF-AD35-E069209BE74C}"/>
              </a:ext>
            </a:extLst>
          </p:cNvPr>
          <p:cNvCxnSpPr>
            <a:cxnSpLocks/>
          </p:cNvCxnSpPr>
          <p:nvPr/>
        </p:nvCxnSpPr>
        <p:spPr>
          <a:xfrm>
            <a:off x="2954867" y="677258"/>
            <a:ext cx="3149600"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descr="Text&#10;&#10;Description automatically generated">
            <a:extLst>
              <a:ext uri="{FF2B5EF4-FFF2-40B4-BE49-F238E27FC236}">
                <a16:creationId xmlns:a16="http://schemas.microsoft.com/office/drawing/2014/main" id="{03A21B1C-4EB1-43FD-9834-B44D4911358F}"/>
              </a:ext>
            </a:extLst>
          </p:cNvPr>
          <p:cNvPicPr>
            <a:picLocks noChangeAspect="1"/>
          </p:cNvPicPr>
          <p:nvPr/>
        </p:nvPicPr>
        <p:blipFill rotWithShape="1">
          <a:blip r:embed="rId3"/>
          <a:srcRect l="2791" t="66867" r="14728" b="12737"/>
          <a:stretch/>
        </p:blipFill>
        <p:spPr>
          <a:xfrm>
            <a:off x="1646274" y="1003490"/>
            <a:ext cx="5851452" cy="747094"/>
          </a:xfrm>
          <a:prstGeom prst="rect">
            <a:avLst/>
          </a:prstGeom>
        </p:spPr>
      </p:pic>
      <p:cxnSp>
        <p:nvCxnSpPr>
          <p:cNvPr id="11" name="Straight Connector 10">
            <a:extLst>
              <a:ext uri="{FF2B5EF4-FFF2-40B4-BE49-F238E27FC236}">
                <a16:creationId xmlns:a16="http://schemas.microsoft.com/office/drawing/2014/main" id="{A58048E2-96F6-477A-9F59-81F548ECF08A}"/>
              </a:ext>
            </a:extLst>
          </p:cNvPr>
          <p:cNvCxnSpPr>
            <a:cxnSpLocks/>
          </p:cNvCxnSpPr>
          <p:nvPr/>
        </p:nvCxnSpPr>
        <p:spPr>
          <a:xfrm>
            <a:off x="2954867" y="2846791"/>
            <a:ext cx="3149600" cy="0"/>
          </a:xfrm>
          <a:prstGeom prst="line">
            <a:avLst/>
          </a:prstGeom>
        </p:spPr>
        <p:style>
          <a:lnRef idx="1">
            <a:schemeClr val="dk1"/>
          </a:lnRef>
          <a:fillRef idx="0">
            <a:schemeClr val="dk1"/>
          </a:fillRef>
          <a:effectRef idx="0">
            <a:schemeClr val="dk1"/>
          </a:effectRef>
          <a:fontRef idx="minor">
            <a:schemeClr val="tx1"/>
          </a:fontRef>
        </p:style>
      </p:cxnSp>
      <p:sp>
        <p:nvSpPr>
          <p:cNvPr id="12" name="Shape 322">
            <a:extLst>
              <a:ext uri="{FF2B5EF4-FFF2-40B4-BE49-F238E27FC236}">
                <a16:creationId xmlns:a16="http://schemas.microsoft.com/office/drawing/2014/main" id="{D676958F-DE24-492B-BB01-F4D989791CE9}"/>
              </a:ext>
            </a:extLst>
          </p:cNvPr>
          <p:cNvSpPr txBox="1"/>
          <p:nvPr/>
        </p:nvSpPr>
        <p:spPr>
          <a:xfrm>
            <a:off x="311700" y="2169533"/>
            <a:ext cx="8520600" cy="57024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rgbClr val="295269"/>
                </a:solidFill>
                <a:latin typeface="Roboto"/>
                <a:ea typeface="Roboto"/>
                <a:cs typeface="Roboto"/>
                <a:sym typeface="Roboto"/>
              </a:rPr>
              <a:t>Tableau</a:t>
            </a:r>
            <a:endParaRPr sz="2400" b="1">
              <a:solidFill>
                <a:srgbClr val="295269"/>
              </a:solidFill>
              <a:latin typeface="Roboto"/>
              <a:ea typeface="Roboto"/>
              <a:cs typeface="Roboto"/>
              <a:sym typeface="Roboto"/>
            </a:endParaRPr>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6A0E3D4F-C6B3-490E-A605-D4C6E806AFE1}"/>
              </a:ext>
            </a:extLst>
          </p:cNvPr>
          <p:cNvPicPr>
            <a:picLocks noChangeAspect="1"/>
          </p:cNvPicPr>
          <p:nvPr/>
        </p:nvPicPr>
        <p:blipFill>
          <a:blip r:embed="rId4"/>
          <a:stretch>
            <a:fillRect/>
          </a:stretch>
        </p:blipFill>
        <p:spPr>
          <a:xfrm>
            <a:off x="3066331" y="3485926"/>
            <a:ext cx="2749691" cy="654084"/>
          </a:xfrm>
          <a:prstGeom prst="rect">
            <a:avLst/>
          </a:prstGeom>
        </p:spPr>
      </p:pic>
      <p:sp>
        <p:nvSpPr>
          <p:cNvPr id="14" name="Shape 324">
            <a:extLst>
              <a:ext uri="{FF2B5EF4-FFF2-40B4-BE49-F238E27FC236}">
                <a16:creationId xmlns:a16="http://schemas.microsoft.com/office/drawing/2014/main" id="{3C0CAE31-BC7D-4DCC-8B3A-9D1DA953AD0B}"/>
              </a:ext>
            </a:extLst>
          </p:cNvPr>
          <p:cNvSpPr txBox="1"/>
          <p:nvPr/>
        </p:nvSpPr>
        <p:spPr>
          <a:xfrm>
            <a:off x="2340682" y="3103772"/>
            <a:ext cx="4729469" cy="35716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lvl="0" algn="just" rtl="0">
              <a:lnSpc>
                <a:spcPct val="115000"/>
              </a:lnSpc>
              <a:spcBef>
                <a:spcPts val="0"/>
              </a:spcBef>
              <a:spcAft>
                <a:spcPts val="0"/>
              </a:spcAft>
              <a:buClr>
                <a:schemeClr val="dk1"/>
              </a:buClr>
              <a:buSzPts val="1100"/>
            </a:pPr>
            <a:r>
              <a:rPr lang="en-GB" sz="1200">
                <a:latin typeface="Roboto"/>
                <a:ea typeface="Roboto"/>
                <a:cs typeface="Roboto"/>
                <a:sym typeface="Roboto"/>
              </a:rPr>
              <a:t>Example of of inbuilt aggregation functions within Tableau</a:t>
            </a:r>
          </a:p>
        </p:txBody>
      </p:sp>
    </p:spTree>
    <p:extLst>
      <p:ext uri="{BB962C8B-B14F-4D97-AF65-F5344CB8AC3E}">
        <p14:creationId xmlns:p14="http://schemas.microsoft.com/office/powerpoint/2010/main" val="2193299883"/>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1"/>
                </a:solidFill>
                <a:latin typeface="Roboto Black"/>
                <a:ea typeface="Roboto Black"/>
                <a:cs typeface="Roboto Black"/>
                <a:sym typeface="Roboto Black"/>
              </a:rPr>
              <a:t>The End</a:t>
            </a:r>
            <a:endParaRPr lang="en-GB"/>
          </a:p>
        </p:txBody>
      </p:sp>
    </p:spTree>
    <p:extLst>
      <p:ext uri="{BB962C8B-B14F-4D97-AF65-F5344CB8AC3E}">
        <p14:creationId xmlns:p14="http://schemas.microsoft.com/office/powerpoint/2010/main" val="1078539551"/>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1"/>
                </a:solidFill>
                <a:latin typeface="Roboto Black"/>
                <a:ea typeface="Roboto Black"/>
                <a:cs typeface="Roboto Black"/>
                <a:sym typeface="Roboto Black"/>
              </a:rPr>
              <a:t>Reccomendations</a:t>
            </a:r>
            <a:endParaRPr lang="en-GB"/>
          </a:p>
        </p:txBody>
      </p:sp>
    </p:spTree>
    <p:extLst>
      <p:ext uri="{BB962C8B-B14F-4D97-AF65-F5344CB8AC3E}">
        <p14:creationId xmlns:p14="http://schemas.microsoft.com/office/powerpoint/2010/main" val="707218288"/>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792C9-F8E6-4C29-AD07-59A928FE40F5}"/>
              </a:ext>
            </a:extLst>
          </p:cNvPr>
          <p:cNvSpPr txBox="1"/>
          <p:nvPr/>
        </p:nvSpPr>
        <p:spPr>
          <a:xfrm>
            <a:off x="396854" y="1971585"/>
            <a:ext cx="8350291" cy="1200329"/>
          </a:xfrm>
          <a:prstGeom prst="rect">
            <a:avLst/>
          </a:prstGeom>
          <a:noFill/>
        </p:spPr>
        <p:txBody>
          <a:bodyPr wrap="square" rtlCol="0">
            <a:spAutoFit/>
          </a:bodyPr>
          <a:lstStyle/>
          <a:p>
            <a:pPr algn="ctr"/>
            <a:r>
              <a:rPr lang="en-GB" sz="3600" b="1">
                <a:solidFill>
                  <a:srgbClr val="295269"/>
                </a:solidFill>
                <a:latin typeface="Roboto Black" panose="02000000000000000000" pitchFamily="2" charset="0"/>
                <a:ea typeface="Roboto Black" panose="02000000000000000000" pitchFamily="2" charset="0"/>
              </a:rPr>
              <a:t>Incentivise use when commuting for work</a:t>
            </a:r>
          </a:p>
        </p:txBody>
      </p:sp>
    </p:spTree>
    <p:extLst>
      <p:ext uri="{BB962C8B-B14F-4D97-AF65-F5344CB8AC3E}">
        <p14:creationId xmlns:p14="http://schemas.microsoft.com/office/powerpoint/2010/main" val="1149032366"/>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ECC3419A-7D60-4546-BBEF-95E1AEB10726}"/>
              </a:ext>
            </a:extLst>
          </p:cNvPr>
          <p:cNvPicPr>
            <a:picLocks noChangeAspect="1"/>
          </p:cNvPicPr>
          <p:nvPr/>
        </p:nvPicPr>
        <p:blipFill>
          <a:blip r:embed="rId3"/>
          <a:stretch>
            <a:fillRect/>
          </a:stretch>
        </p:blipFill>
        <p:spPr>
          <a:xfrm>
            <a:off x="300074" y="1168571"/>
            <a:ext cx="5120372" cy="3712150"/>
          </a:xfrm>
          <a:prstGeom prst="rect">
            <a:avLst/>
          </a:prstGeom>
        </p:spPr>
      </p:pic>
      <p:sp>
        <p:nvSpPr>
          <p:cNvPr id="2" name="TextBox 1">
            <a:extLst>
              <a:ext uri="{FF2B5EF4-FFF2-40B4-BE49-F238E27FC236}">
                <a16:creationId xmlns:a16="http://schemas.microsoft.com/office/drawing/2014/main" id="{29E35DAD-E6E9-4140-9376-D3BEDC6AF83D}"/>
              </a:ext>
            </a:extLst>
          </p:cNvPr>
          <p:cNvSpPr txBox="1"/>
          <p:nvPr/>
        </p:nvSpPr>
        <p:spPr>
          <a:xfrm>
            <a:off x="396854" y="168579"/>
            <a:ext cx="8350291" cy="369332"/>
          </a:xfrm>
          <a:prstGeom prst="rect">
            <a:avLst/>
          </a:prstGeom>
          <a:noFill/>
        </p:spPr>
        <p:txBody>
          <a:bodyPr wrap="square" rtlCol="0">
            <a:spAutoFit/>
          </a:bodyPr>
          <a:lstStyle/>
          <a:p>
            <a:pPr algn="ctr"/>
            <a:r>
              <a:rPr lang="en-GB" sz="1800" b="1">
                <a:solidFill>
                  <a:srgbClr val="295269"/>
                </a:solidFill>
                <a:latin typeface="Roboto"/>
                <a:ea typeface="Roboto"/>
              </a:rPr>
              <a:t>Incentivise use when commuting for work</a:t>
            </a:r>
          </a:p>
        </p:txBody>
      </p:sp>
      <p:sp>
        <p:nvSpPr>
          <p:cNvPr id="6" name="TextBox 5">
            <a:extLst>
              <a:ext uri="{FF2B5EF4-FFF2-40B4-BE49-F238E27FC236}">
                <a16:creationId xmlns:a16="http://schemas.microsoft.com/office/drawing/2014/main" id="{682D690F-80F4-44F5-9BC7-6B84AB07CEF9}"/>
              </a:ext>
            </a:extLst>
          </p:cNvPr>
          <p:cNvSpPr txBox="1"/>
          <p:nvPr/>
        </p:nvSpPr>
        <p:spPr>
          <a:xfrm>
            <a:off x="396854" y="627056"/>
            <a:ext cx="3720030" cy="276999"/>
          </a:xfrm>
          <a:prstGeom prst="rect">
            <a:avLst/>
          </a:prstGeom>
          <a:noFill/>
        </p:spPr>
        <p:txBody>
          <a:bodyPr wrap="square" rtlCol="0">
            <a:spAutoFit/>
          </a:bodyPr>
          <a:lstStyle/>
          <a:p>
            <a:r>
              <a:rPr lang="en-GB" sz="1200" b="1" u="sng">
                <a:solidFill>
                  <a:srgbClr val="295269"/>
                </a:solidFill>
                <a:latin typeface="Roboto"/>
                <a:ea typeface="Roboto"/>
              </a:rPr>
              <a:t>Fig 1) % of total rides each hour for weekdays only</a:t>
            </a:r>
            <a:endParaRPr lang="en-GB" b="1" u="sng">
              <a:solidFill>
                <a:srgbClr val="295269"/>
              </a:solidFill>
              <a:latin typeface="Roboto"/>
              <a:ea typeface="Roboto"/>
            </a:endParaRPr>
          </a:p>
        </p:txBody>
      </p:sp>
      <p:sp>
        <p:nvSpPr>
          <p:cNvPr id="9" name="TextBox 8">
            <a:extLst>
              <a:ext uri="{FF2B5EF4-FFF2-40B4-BE49-F238E27FC236}">
                <a16:creationId xmlns:a16="http://schemas.microsoft.com/office/drawing/2014/main" id="{529A7B3C-1BB6-4241-8C21-76F6C571BBF6}"/>
              </a:ext>
            </a:extLst>
          </p:cNvPr>
          <p:cNvSpPr txBox="1"/>
          <p:nvPr/>
        </p:nvSpPr>
        <p:spPr>
          <a:xfrm>
            <a:off x="6277935" y="1579816"/>
            <a:ext cx="2565991" cy="2246769"/>
          </a:xfrm>
          <a:prstGeom prst="rect">
            <a:avLst/>
          </a:prstGeom>
          <a:noFill/>
          <a:ln>
            <a:noFill/>
          </a:ln>
        </p:spPr>
        <p:txBody>
          <a:bodyPr wrap="square" rtlCol="0">
            <a:spAutoFit/>
          </a:bodyPr>
          <a:lstStyle/>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Sharp increase in ridership around the time workers are traveling to and from work.</a:t>
            </a:r>
          </a:p>
          <a:p>
            <a:pPr marL="285750" indent="-285750">
              <a:buFont typeface="Arial" panose="020B0604020202020204" pitchFamily="34" charset="0"/>
              <a:buChar char="•"/>
            </a:pPr>
            <a:endParaRPr lang="en-GB">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Percentage of Total rides taking place during prime commuting hours equates to 49% for members and 40% for casual users.</a:t>
            </a:r>
          </a:p>
        </p:txBody>
      </p:sp>
      <p:cxnSp>
        <p:nvCxnSpPr>
          <p:cNvPr id="10" name="Straight Connector 9">
            <a:extLst>
              <a:ext uri="{FF2B5EF4-FFF2-40B4-BE49-F238E27FC236}">
                <a16:creationId xmlns:a16="http://schemas.microsoft.com/office/drawing/2014/main" id="{0A4B24BC-643D-4A49-A5D8-65E084F16D79}"/>
              </a:ext>
            </a:extLst>
          </p:cNvPr>
          <p:cNvCxnSpPr/>
          <p:nvPr/>
        </p:nvCxnSpPr>
        <p:spPr>
          <a:xfrm>
            <a:off x="6277935" y="1476348"/>
            <a:ext cx="2565991"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B2A626C-98F3-4ABD-BB96-5792EB048261}"/>
              </a:ext>
            </a:extLst>
          </p:cNvPr>
          <p:cNvSpPr txBox="1"/>
          <p:nvPr/>
        </p:nvSpPr>
        <p:spPr>
          <a:xfrm>
            <a:off x="7234484" y="1168571"/>
            <a:ext cx="752130" cy="307777"/>
          </a:xfrm>
          <a:prstGeom prst="rect">
            <a:avLst/>
          </a:prstGeom>
          <a:noFill/>
        </p:spPr>
        <p:txBody>
          <a:bodyPr wrap="none" rtlCol="0">
            <a:spAutoFit/>
          </a:bodyPr>
          <a:lstStyle/>
          <a:p>
            <a:pPr algn="ctr"/>
            <a:r>
              <a:rPr lang="en-GB" b="1">
                <a:solidFill>
                  <a:srgbClr val="295269"/>
                </a:solidFill>
                <a:latin typeface="Roboto"/>
                <a:ea typeface="Roboto"/>
              </a:rPr>
              <a:t>Trends</a:t>
            </a:r>
          </a:p>
        </p:txBody>
      </p:sp>
      <p:pic>
        <p:nvPicPr>
          <p:cNvPr id="12" name="Picture 11" descr="Chart, line chart, histogram&#10;&#10;Description automatically generated">
            <a:extLst>
              <a:ext uri="{FF2B5EF4-FFF2-40B4-BE49-F238E27FC236}">
                <a16:creationId xmlns:a16="http://schemas.microsoft.com/office/drawing/2014/main" id="{A607D14E-1A72-49EF-8BF2-E97141E30082}"/>
              </a:ext>
            </a:extLst>
          </p:cNvPr>
          <p:cNvPicPr>
            <a:picLocks noChangeAspect="1"/>
          </p:cNvPicPr>
          <p:nvPr/>
        </p:nvPicPr>
        <p:blipFill rotWithShape="1">
          <a:blip r:embed="rId4"/>
          <a:srcRect l="86524" b="88783"/>
          <a:stretch/>
        </p:blipFill>
        <p:spPr>
          <a:xfrm>
            <a:off x="1564540" y="1579816"/>
            <a:ext cx="813157" cy="418214"/>
          </a:xfrm>
          <a:prstGeom prst="rect">
            <a:avLst/>
          </a:prstGeom>
        </p:spPr>
      </p:pic>
      <p:cxnSp>
        <p:nvCxnSpPr>
          <p:cNvPr id="13" name="Straight Connector 12">
            <a:extLst>
              <a:ext uri="{FF2B5EF4-FFF2-40B4-BE49-F238E27FC236}">
                <a16:creationId xmlns:a16="http://schemas.microsoft.com/office/drawing/2014/main" id="{19F6741C-F86E-458D-8A87-65AE236203D0}"/>
              </a:ext>
            </a:extLst>
          </p:cNvPr>
          <p:cNvCxnSpPr>
            <a:cxnSpLocks/>
          </p:cNvCxnSpPr>
          <p:nvPr/>
        </p:nvCxnSpPr>
        <p:spPr>
          <a:xfrm>
            <a:off x="1780246" y="524367"/>
            <a:ext cx="524165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74406337"/>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2" name="TextBox 1">
            <a:extLst>
              <a:ext uri="{FF2B5EF4-FFF2-40B4-BE49-F238E27FC236}">
                <a16:creationId xmlns:a16="http://schemas.microsoft.com/office/drawing/2014/main" id="{29E35DAD-E6E9-4140-9376-D3BEDC6AF83D}"/>
              </a:ext>
            </a:extLst>
          </p:cNvPr>
          <p:cNvSpPr txBox="1"/>
          <p:nvPr/>
        </p:nvSpPr>
        <p:spPr>
          <a:xfrm>
            <a:off x="396854" y="168579"/>
            <a:ext cx="8350291" cy="369332"/>
          </a:xfrm>
          <a:prstGeom prst="rect">
            <a:avLst/>
          </a:prstGeom>
          <a:noFill/>
        </p:spPr>
        <p:txBody>
          <a:bodyPr wrap="square" rtlCol="0">
            <a:spAutoFit/>
          </a:bodyPr>
          <a:lstStyle/>
          <a:p>
            <a:pPr algn="ctr"/>
            <a:r>
              <a:rPr lang="en-GB" sz="1800" b="1">
                <a:solidFill>
                  <a:srgbClr val="295269"/>
                </a:solidFill>
                <a:latin typeface="Roboto"/>
                <a:ea typeface="Roboto"/>
              </a:rPr>
              <a:t>Incentivise use when commuting for work</a:t>
            </a:r>
          </a:p>
        </p:txBody>
      </p:sp>
      <p:sp>
        <p:nvSpPr>
          <p:cNvPr id="6" name="TextBox 5">
            <a:extLst>
              <a:ext uri="{FF2B5EF4-FFF2-40B4-BE49-F238E27FC236}">
                <a16:creationId xmlns:a16="http://schemas.microsoft.com/office/drawing/2014/main" id="{682D690F-80F4-44F5-9BC7-6B84AB07CEF9}"/>
              </a:ext>
            </a:extLst>
          </p:cNvPr>
          <p:cNvSpPr txBox="1"/>
          <p:nvPr/>
        </p:nvSpPr>
        <p:spPr>
          <a:xfrm>
            <a:off x="396854" y="976306"/>
            <a:ext cx="8120613" cy="3323987"/>
          </a:xfrm>
          <a:prstGeom prst="rect">
            <a:avLst/>
          </a:prstGeom>
          <a:noFill/>
        </p:spPr>
        <p:txBody>
          <a:bodyPr wrap="square" rtlCol="0">
            <a:spAutoFit/>
          </a:bodyPr>
          <a:lstStyle/>
          <a:p>
            <a:r>
              <a:rPr lang="en-GB" sz="1600" b="1">
                <a:solidFill>
                  <a:srgbClr val="295269"/>
                </a:solidFill>
                <a:latin typeface="Roboto"/>
                <a:ea typeface="Roboto"/>
              </a:rPr>
              <a:t>Conclusion</a:t>
            </a:r>
          </a:p>
          <a:p>
            <a:endParaRPr lang="en-GB" sz="1600" b="1">
              <a:solidFill>
                <a:schemeClr val="tx1"/>
              </a:solidFill>
              <a:latin typeface="Roboto"/>
              <a:ea typeface="Roboto"/>
            </a:endParaRPr>
          </a:p>
          <a:p>
            <a:r>
              <a:rPr lang="en-GB" sz="1600" b="1">
                <a:solidFill>
                  <a:schemeClr val="tx1"/>
                </a:solidFill>
                <a:latin typeface="Roboto"/>
                <a:ea typeface="Roboto"/>
              </a:rPr>
              <a:t>There is a strong trend of both types of members using Cylistic bikes to commute for work. However, annual members have a higher percentage of riders using their bikes during commuting times, aswell low level use for commuting to work in the morning.</a:t>
            </a:r>
          </a:p>
          <a:p>
            <a:endParaRPr lang="en-GB" sz="1600" b="1">
              <a:solidFill>
                <a:schemeClr val="tx1"/>
              </a:solidFill>
              <a:latin typeface="Roboto"/>
              <a:ea typeface="Roboto"/>
            </a:endParaRPr>
          </a:p>
          <a:p>
            <a:r>
              <a:rPr lang="en-GB" sz="1600" b="1">
                <a:solidFill>
                  <a:schemeClr val="tx1"/>
                </a:solidFill>
                <a:latin typeface="Roboto"/>
                <a:ea typeface="Roboto"/>
              </a:rPr>
              <a:t>I recommend advertising benefits for commuting to work in the morning as part of the annual membership. This could include:</a:t>
            </a:r>
          </a:p>
          <a:p>
            <a:endParaRPr lang="en-GB" sz="1600" b="1">
              <a:solidFill>
                <a:schemeClr val="tx1"/>
              </a:solidFill>
              <a:latin typeface="Roboto"/>
              <a:ea typeface="Roboto"/>
            </a:endParaRPr>
          </a:p>
          <a:p>
            <a:pPr marL="285750" indent="-285750">
              <a:buFont typeface="Arial" panose="020B0604020202020204" pitchFamily="34" charset="0"/>
              <a:buChar char="•"/>
            </a:pPr>
            <a:r>
              <a:rPr lang="en-GB" sz="1600" b="1">
                <a:solidFill>
                  <a:schemeClr val="tx1"/>
                </a:solidFill>
                <a:latin typeface="Roboto"/>
                <a:ea typeface="Roboto"/>
              </a:rPr>
              <a:t>Decreased hourly rates during peak commuting hours in the morning</a:t>
            </a:r>
          </a:p>
          <a:p>
            <a:pPr marL="285750" indent="-285750">
              <a:buFont typeface="Arial" panose="020B0604020202020204" pitchFamily="34" charset="0"/>
              <a:buChar char="•"/>
            </a:pPr>
            <a:r>
              <a:rPr lang="en-GB" sz="1600" b="1">
                <a:solidFill>
                  <a:schemeClr val="tx1"/>
                </a:solidFill>
                <a:latin typeface="Roboto"/>
                <a:ea typeface="Roboto"/>
              </a:rPr>
              <a:t>Priority access to bikes</a:t>
            </a:r>
          </a:p>
          <a:p>
            <a:pPr marL="285750" indent="-285750">
              <a:buFont typeface="Arial" panose="020B0604020202020204" pitchFamily="34" charset="0"/>
              <a:buChar char="•"/>
            </a:pPr>
            <a:r>
              <a:rPr lang="en-GB" sz="1600" b="1">
                <a:solidFill>
                  <a:schemeClr val="tx1"/>
                </a:solidFill>
                <a:latin typeface="Roboto"/>
                <a:ea typeface="Roboto"/>
              </a:rPr>
              <a:t>Integration into bike to work schemes</a:t>
            </a:r>
          </a:p>
          <a:p>
            <a:endParaRPr lang="en-GB" sz="1800" b="1">
              <a:solidFill>
                <a:schemeClr val="tx1"/>
              </a:solidFill>
              <a:latin typeface="Roboto"/>
              <a:ea typeface="Roboto"/>
            </a:endParaRPr>
          </a:p>
        </p:txBody>
      </p:sp>
    </p:spTree>
    <p:extLst>
      <p:ext uri="{BB962C8B-B14F-4D97-AF65-F5344CB8AC3E}">
        <p14:creationId xmlns:p14="http://schemas.microsoft.com/office/powerpoint/2010/main" val="2929853178"/>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792C9-F8E6-4C29-AD07-59A928FE40F5}"/>
              </a:ext>
            </a:extLst>
          </p:cNvPr>
          <p:cNvSpPr txBox="1"/>
          <p:nvPr/>
        </p:nvSpPr>
        <p:spPr>
          <a:xfrm>
            <a:off x="396854" y="1971585"/>
            <a:ext cx="8350291" cy="1200329"/>
          </a:xfrm>
          <a:prstGeom prst="rect">
            <a:avLst/>
          </a:prstGeom>
          <a:noFill/>
        </p:spPr>
        <p:txBody>
          <a:bodyPr wrap="square" rtlCol="0">
            <a:spAutoFit/>
          </a:bodyPr>
          <a:lstStyle/>
          <a:p>
            <a:pPr algn="ctr"/>
            <a:r>
              <a:rPr lang="en-GB" sz="3600" b="1">
                <a:solidFill>
                  <a:srgbClr val="295269"/>
                </a:solidFill>
                <a:latin typeface="Roboto"/>
                <a:ea typeface="Roboto"/>
              </a:rPr>
              <a:t>Subsidised cost for extended duration rides</a:t>
            </a:r>
            <a:endParaRPr lang="en-GB" sz="3200" b="1">
              <a:solidFill>
                <a:srgbClr val="295269"/>
              </a:solidFill>
              <a:latin typeface="Roboto"/>
              <a:ea typeface="Roboto"/>
            </a:endParaRPr>
          </a:p>
        </p:txBody>
      </p:sp>
    </p:spTree>
    <p:extLst>
      <p:ext uri="{BB962C8B-B14F-4D97-AF65-F5344CB8AC3E}">
        <p14:creationId xmlns:p14="http://schemas.microsoft.com/office/powerpoint/2010/main" val="4143213105"/>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11" name="Picture 10" descr="Chart, bar chart&#10;&#10;Description automatically generated">
            <a:extLst>
              <a:ext uri="{FF2B5EF4-FFF2-40B4-BE49-F238E27FC236}">
                <a16:creationId xmlns:a16="http://schemas.microsoft.com/office/drawing/2014/main" id="{10ECF638-8F3C-407C-9690-DC47650843E2}"/>
              </a:ext>
            </a:extLst>
          </p:cNvPr>
          <p:cNvPicPr>
            <a:picLocks noChangeAspect="1"/>
          </p:cNvPicPr>
          <p:nvPr/>
        </p:nvPicPr>
        <p:blipFill>
          <a:blip r:embed="rId3"/>
          <a:stretch>
            <a:fillRect/>
          </a:stretch>
        </p:blipFill>
        <p:spPr>
          <a:xfrm>
            <a:off x="297607" y="875530"/>
            <a:ext cx="4938625" cy="4037339"/>
          </a:xfrm>
          <a:prstGeom prst="rect">
            <a:avLst/>
          </a:prstGeom>
        </p:spPr>
      </p:pic>
      <p:sp>
        <p:nvSpPr>
          <p:cNvPr id="5" name="TextBox 4">
            <a:extLst>
              <a:ext uri="{FF2B5EF4-FFF2-40B4-BE49-F238E27FC236}">
                <a16:creationId xmlns:a16="http://schemas.microsoft.com/office/drawing/2014/main" id="{81EF27CE-FFB8-4837-85E5-1F1B7D97537B}"/>
              </a:ext>
            </a:extLst>
          </p:cNvPr>
          <p:cNvSpPr txBox="1"/>
          <p:nvPr/>
        </p:nvSpPr>
        <p:spPr>
          <a:xfrm>
            <a:off x="396854" y="120531"/>
            <a:ext cx="8350291" cy="369332"/>
          </a:xfrm>
          <a:prstGeom prst="rect">
            <a:avLst/>
          </a:prstGeom>
          <a:noFill/>
        </p:spPr>
        <p:txBody>
          <a:bodyPr wrap="square" rtlCol="0">
            <a:spAutoFit/>
          </a:bodyPr>
          <a:lstStyle/>
          <a:p>
            <a:pPr algn="ctr"/>
            <a:r>
              <a:rPr lang="en-GB" sz="1800" b="1">
                <a:solidFill>
                  <a:srgbClr val="295269"/>
                </a:solidFill>
                <a:latin typeface="Roboto"/>
                <a:ea typeface="Roboto"/>
              </a:rPr>
              <a:t>Subsidised cost for extended duration rides</a:t>
            </a:r>
            <a:endParaRPr lang="en-GB" sz="1600" b="1">
              <a:solidFill>
                <a:srgbClr val="295269"/>
              </a:solidFill>
              <a:latin typeface="Roboto"/>
              <a:ea typeface="Roboto"/>
            </a:endParaRPr>
          </a:p>
        </p:txBody>
      </p:sp>
      <p:pic>
        <p:nvPicPr>
          <p:cNvPr id="7" name="Picture 6" descr="Chart, line chart, histogram&#10;&#10;Description automatically generated">
            <a:extLst>
              <a:ext uri="{FF2B5EF4-FFF2-40B4-BE49-F238E27FC236}">
                <a16:creationId xmlns:a16="http://schemas.microsoft.com/office/drawing/2014/main" id="{DADA0FF2-EE6A-48A6-8DFC-9D1C6D5ACFD7}"/>
              </a:ext>
            </a:extLst>
          </p:cNvPr>
          <p:cNvPicPr>
            <a:picLocks noChangeAspect="1"/>
          </p:cNvPicPr>
          <p:nvPr/>
        </p:nvPicPr>
        <p:blipFill rotWithShape="1">
          <a:blip r:embed="rId4"/>
          <a:srcRect l="86610" b="89196"/>
          <a:stretch/>
        </p:blipFill>
        <p:spPr>
          <a:xfrm>
            <a:off x="1780246" y="1184488"/>
            <a:ext cx="906808" cy="452102"/>
          </a:xfrm>
          <a:prstGeom prst="rect">
            <a:avLst/>
          </a:prstGeom>
        </p:spPr>
      </p:pic>
      <p:sp>
        <p:nvSpPr>
          <p:cNvPr id="8" name="TextBox 7">
            <a:extLst>
              <a:ext uri="{FF2B5EF4-FFF2-40B4-BE49-F238E27FC236}">
                <a16:creationId xmlns:a16="http://schemas.microsoft.com/office/drawing/2014/main" id="{2C6CE811-6736-42E0-97D8-DFA81C543F01}"/>
              </a:ext>
            </a:extLst>
          </p:cNvPr>
          <p:cNvSpPr txBox="1"/>
          <p:nvPr/>
        </p:nvSpPr>
        <p:spPr>
          <a:xfrm>
            <a:off x="1011738" y="606727"/>
            <a:ext cx="3350632" cy="276999"/>
          </a:xfrm>
          <a:prstGeom prst="rect">
            <a:avLst/>
          </a:prstGeom>
          <a:noFill/>
        </p:spPr>
        <p:txBody>
          <a:bodyPr wrap="square" rtlCol="0">
            <a:spAutoFit/>
          </a:bodyPr>
          <a:lstStyle/>
          <a:p>
            <a:r>
              <a:rPr lang="en-GB" sz="1200" b="1" u="sng">
                <a:solidFill>
                  <a:srgbClr val="295269"/>
                </a:solidFill>
                <a:latin typeface="Roboto"/>
                <a:ea typeface="Roboto"/>
              </a:rPr>
              <a:t>Fig 2) Average duration each day of the week</a:t>
            </a:r>
            <a:endParaRPr lang="en-GB" b="1" u="sng">
              <a:solidFill>
                <a:srgbClr val="295269"/>
              </a:solidFill>
              <a:latin typeface="Roboto"/>
              <a:ea typeface="Roboto"/>
            </a:endParaRPr>
          </a:p>
        </p:txBody>
      </p:sp>
      <p:sp>
        <p:nvSpPr>
          <p:cNvPr id="13" name="TextBox 12">
            <a:extLst>
              <a:ext uri="{FF2B5EF4-FFF2-40B4-BE49-F238E27FC236}">
                <a16:creationId xmlns:a16="http://schemas.microsoft.com/office/drawing/2014/main" id="{23F3942C-D2C7-44A4-A15D-3EE544B50F61}"/>
              </a:ext>
            </a:extLst>
          </p:cNvPr>
          <p:cNvSpPr txBox="1"/>
          <p:nvPr/>
        </p:nvSpPr>
        <p:spPr>
          <a:xfrm>
            <a:off x="5913736" y="1330651"/>
            <a:ext cx="2565991" cy="3108543"/>
          </a:xfrm>
          <a:prstGeom prst="rect">
            <a:avLst/>
          </a:prstGeom>
          <a:noFill/>
          <a:ln>
            <a:noFill/>
          </a:ln>
        </p:spPr>
        <p:txBody>
          <a:bodyPr wrap="square" rtlCol="0">
            <a:spAutoFit/>
          </a:bodyPr>
          <a:lstStyle/>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Casual users have a longer 7 day average duration then members. (17.6 for casual and 10.8 for members)</a:t>
            </a:r>
          </a:p>
          <a:p>
            <a:pPr marL="285750" indent="-285750">
              <a:buFont typeface="Arial" panose="020B0604020202020204" pitchFamily="34" charset="0"/>
              <a:buChar char="•"/>
            </a:pPr>
            <a:endParaRPr lang="en-GB">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Casual users exhibit a 16% increase in average ride duration during the weekend, when compared to weekdays.</a:t>
            </a:r>
          </a:p>
          <a:p>
            <a:pPr marL="285750" indent="-285750">
              <a:buFont typeface="Arial" panose="020B0604020202020204" pitchFamily="34" charset="0"/>
              <a:buChar char="•"/>
            </a:pPr>
            <a:endParaRPr lang="en-GB">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Members exhibit a 13% difference</a:t>
            </a:r>
          </a:p>
        </p:txBody>
      </p:sp>
      <p:cxnSp>
        <p:nvCxnSpPr>
          <p:cNvPr id="14" name="Straight Connector 13">
            <a:extLst>
              <a:ext uri="{FF2B5EF4-FFF2-40B4-BE49-F238E27FC236}">
                <a16:creationId xmlns:a16="http://schemas.microsoft.com/office/drawing/2014/main" id="{677C81B0-64AD-454C-86E2-345996FB6407}"/>
              </a:ext>
            </a:extLst>
          </p:cNvPr>
          <p:cNvCxnSpPr/>
          <p:nvPr/>
        </p:nvCxnSpPr>
        <p:spPr>
          <a:xfrm>
            <a:off x="5913736" y="1227183"/>
            <a:ext cx="2565991"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B5B94B5-0840-4203-99A2-466A764971DB}"/>
              </a:ext>
            </a:extLst>
          </p:cNvPr>
          <p:cNvSpPr txBox="1"/>
          <p:nvPr/>
        </p:nvSpPr>
        <p:spPr>
          <a:xfrm>
            <a:off x="6870285" y="919406"/>
            <a:ext cx="752130" cy="307777"/>
          </a:xfrm>
          <a:prstGeom prst="rect">
            <a:avLst/>
          </a:prstGeom>
          <a:noFill/>
        </p:spPr>
        <p:txBody>
          <a:bodyPr wrap="none" rtlCol="0">
            <a:spAutoFit/>
          </a:bodyPr>
          <a:lstStyle/>
          <a:p>
            <a:pPr algn="ctr"/>
            <a:r>
              <a:rPr lang="en-GB" b="1">
                <a:solidFill>
                  <a:srgbClr val="295269"/>
                </a:solidFill>
                <a:latin typeface="Roboto"/>
                <a:ea typeface="Roboto"/>
              </a:rPr>
              <a:t>Trends</a:t>
            </a:r>
          </a:p>
        </p:txBody>
      </p:sp>
      <p:cxnSp>
        <p:nvCxnSpPr>
          <p:cNvPr id="16" name="Straight Connector 15">
            <a:extLst>
              <a:ext uri="{FF2B5EF4-FFF2-40B4-BE49-F238E27FC236}">
                <a16:creationId xmlns:a16="http://schemas.microsoft.com/office/drawing/2014/main" id="{F5E16629-0774-4BDD-A3D0-A3ADEE8DDDE7}"/>
              </a:ext>
            </a:extLst>
          </p:cNvPr>
          <p:cNvCxnSpPr>
            <a:cxnSpLocks/>
          </p:cNvCxnSpPr>
          <p:nvPr/>
        </p:nvCxnSpPr>
        <p:spPr>
          <a:xfrm>
            <a:off x="1780246" y="489863"/>
            <a:ext cx="524165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2197707"/>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96A2A042-2CEF-4706-BEE2-147A9F533A95}"/>
              </a:ext>
            </a:extLst>
          </p:cNvPr>
          <p:cNvPicPr>
            <a:picLocks noChangeAspect="1"/>
          </p:cNvPicPr>
          <p:nvPr/>
        </p:nvPicPr>
        <p:blipFill>
          <a:blip r:embed="rId3"/>
          <a:stretch>
            <a:fillRect/>
          </a:stretch>
        </p:blipFill>
        <p:spPr>
          <a:xfrm>
            <a:off x="355266" y="885796"/>
            <a:ext cx="5071702" cy="4050983"/>
          </a:xfrm>
          <a:prstGeom prst="rect">
            <a:avLst/>
          </a:prstGeom>
        </p:spPr>
      </p:pic>
      <p:sp>
        <p:nvSpPr>
          <p:cNvPr id="5" name="TextBox 4">
            <a:extLst>
              <a:ext uri="{FF2B5EF4-FFF2-40B4-BE49-F238E27FC236}">
                <a16:creationId xmlns:a16="http://schemas.microsoft.com/office/drawing/2014/main" id="{FE862329-FE46-4A23-BAC3-529A6A25CF6D}"/>
              </a:ext>
            </a:extLst>
          </p:cNvPr>
          <p:cNvSpPr txBox="1"/>
          <p:nvPr/>
        </p:nvSpPr>
        <p:spPr>
          <a:xfrm>
            <a:off x="6222743" y="1167458"/>
            <a:ext cx="2609557" cy="3108543"/>
          </a:xfrm>
          <a:prstGeom prst="rect">
            <a:avLst/>
          </a:prstGeom>
          <a:noFill/>
          <a:ln>
            <a:noFill/>
          </a:ln>
        </p:spPr>
        <p:txBody>
          <a:bodyPr wrap="square" rtlCol="0">
            <a:spAutoFit/>
          </a:bodyPr>
          <a:lstStyle/>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Members bike usage peaks midweek and declines during the weekend</a:t>
            </a:r>
          </a:p>
          <a:p>
            <a:pPr marL="285750" indent="-285750">
              <a:buFont typeface="Arial" panose="020B0604020202020204" pitchFamily="34" charset="0"/>
              <a:buChar char="•"/>
            </a:pPr>
            <a:endParaRPr lang="en-GB">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Casual users bike usage increased over the week and peaks during the weekend.</a:t>
            </a:r>
          </a:p>
          <a:p>
            <a:pPr marL="285750" indent="-285750">
              <a:buFont typeface="Arial" panose="020B0604020202020204" pitchFamily="34" charset="0"/>
              <a:buChar char="•"/>
            </a:pPr>
            <a:endParaRPr lang="en-GB">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GB">
                <a:latin typeface="Roboto" panose="02000000000000000000" pitchFamily="2" charset="0"/>
                <a:ea typeface="Roboto" panose="02000000000000000000" pitchFamily="2" charset="0"/>
              </a:rPr>
              <a:t>Casual users have a 72% increase from weekday to weekend and Annual members a 20% decrease</a:t>
            </a:r>
          </a:p>
        </p:txBody>
      </p:sp>
      <p:cxnSp>
        <p:nvCxnSpPr>
          <p:cNvPr id="8" name="Straight Connector 7">
            <a:extLst>
              <a:ext uri="{FF2B5EF4-FFF2-40B4-BE49-F238E27FC236}">
                <a16:creationId xmlns:a16="http://schemas.microsoft.com/office/drawing/2014/main" id="{BFE6B7E8-87A5-48A9-8D02-31F9AD466C11}"/>
              </a:ext>
            </a:extLst>
          </p:cNvPr>
          <p:cNvCxnSpPr/>
          <p:nvPr/>
        </p:nvCxnSpPr>
        <p:spPr>
          <a:xfrm>
            <a:off x="6222743" y="1063990"/>
            <a:ext cx="2565991"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551E809-9860-44BC-91EC-C5553EF56372}"/>
              </a:ext>
            </a:extLst>
          </p:cNvPr>
          <p:cNvSpPr txBox="1"/>
          <p:nvPr/>
        </p:nvSpPr>
        <p:spPr>
          <a:xfrm>
            <a:off x="7184903" y="756213"/>
            <a:ext cx="752129" cy="307777"/>
          </a:xfrm>
          <a:prstGeom prst="rect">
            <a:avLst/>
          </a:prstGeom>
          <a:noFill/>
        </p:spPr>
        <p:txBody>
          <a:bodyPr wrap="none" rtlCol="0">
            <a:spAutoFit/>
          </a:bodyPr>
          <a:lstStyle/>
          <a:p>
            <a:r>
              <a:rPr lang="en-GB" b="1">
                <a:solidFill>
                  <a:srgbClr val="295269"/>
                </a:solidFill>
                <a:latin typeface="Roboto"/>
                <a:ea typeface="Roboto"/>
              </a:rPr>
              <a:t>Trends</a:t>
            </a:r>
          </a:p>
        </p:txBody>
      </p:sp>
      <p:sp>
        <p:nvSpPr>
          <p:cNvPr id="15" name="TextBox 14">
            <a:extLst>
              <a:ext uri="{FF2B5EF4-FFF2-40B4-BE49-F238E27FC236}">
                <a16:creationId xmlns:a16="http://schemas.microsoft.com/office/drawing/2014/main" id="{338877BD-1979-498A-9755-4371F70D1D7E}"/>
              </a:ext>
            </a:extLst>
          </p:cNvPr>
          <p:cNvSpPr txBox="1"/>
          <p:nvPr/>
        </p:nvSpPr>
        <p:spPr>
          <a:xfrm>
            <a:off x="1058175" y="597584"/>
            <a:ext cx="3665884" cy="276999"/>
          </a:xfrm>
          <a:prstGeom prst="rect">
            <a:avLst/>
          </a:prstGeom>
          <a:noFill/>
        </p:spPr>
        <p:txBody>
          <a:bodyPr wrap="square" rtlCol="0">
            <a:spAutoFit/>
          </a:bodyPr>
          <a:lstStyle/>
          <a:p>
            <a:r>
              <a:rPr lang="en-GB" sz="1200" b="1" u="sng">
                <a:solidFill>
                  <a:srgbClr val="295269"/>
                </a:solidFill>
                <a:latin typeface="Roboto"/>
                <a:ea typeface="Roboto"/>
              </a:rPr>
              <a:t>Fig 3) Total number of rides each day of the week</a:t>
            </a:r>
            <a:endParaRPr lang="en-GB" b="1" u="sng">
              <a:solidFill>
                <a:srgbClr val="295269"/>
              </a:solidFill>
              <a:latin typeface="Roboto"/>
              <a:ea typeface="Roboto"/>
            </a:endParaRPr>
          </a:p>
        </p:txBody>
      </p:sp>
      <p:pic>
        <p:nvPicPr>
          <p:cNvPr id="13" name="Picture 12" descr="Chart, line chart, histogram&#10;&#10;Description automatically generated">
            <a:extLst>
              <a:ext uri="{FF2B5EF4-FFF2-40B4-BE49-F238E27FC236}">
                <a16:creationId xmlns:a16="http://schemas.microsoft.com/office/drawing/2014/main" id="{53C6EB29-4DC8-4241-AA8B-92039598D6FB}"/>
              </a:ext>
            </a:extLst>
          </p:cNvPr>
          <p:cNvPicPr>
            <a:picLocks noChangeAspect="1"/>
          </p:cNvPicPr>
          <p:nvPr/>
        </p:nvPicPr>
        <p:blipFill rotWithShape="1">
          <a:blip r:embed="rId4"/>
          <a:srcRect l="86610" b="89196"/>
          <a:stretch/>
        </p:blipFill>
        <p:spPr>
          <a:xfrm>
            <a:off x="3952173" y="1286658"/>
            <a:ext cx="927683" cy="462510"/>
          </a:xfrm>
          <a:prstGeom prst="rect">
            <a:avLst/>
          </a:prstGeom>
        </p:spPr>
      </p:pic>
      <p:sp>
        <p:nvSpPr>
          <p:cNvPr id="17" name="TextBox 16">
            <a:extLst>
              <a:ext uri="{FF2B5EF4-FFF2-40B4-BE49-F238E27FC236}">
                <a16:creationId xmlns:a16="http://schemas.microsoft.com/office/drawing/2014/main" id="{B266678E-947D-4B99-9B3A-28732B6C42AA}"/>
              </a:ext>
            </a:extLst>
          </p:cNvPr>
          <p:cNvSpPr txBox="1"/>
          <p:nvPr/>
        </p:nvSpPr>
        <p:spPr>
          <a:xfrm>
            <a:off x="396854" y="120531"/>
            <a:ext cx="8350291" cy="615553"/>
          </a:xfrm>
          <a:prstGeom prst="rect">
            <a:avLst/>
          </a:prstGeom>
          <a:noFill/>
        </p:spPr>
        <p:txBody>
          <a:bodyPr wrap="square" rtlCol="0">
            <a:spAutoFit/>
          </a:bodyPr>
          <a:lstStyle/>
          <a:p>
            <a:pPr algn="ctr"/>
            <a:r>
              <a:rPr lang="en-GB" sz="1800" b="1">
                <a:solidFill>
                  <a:srgbClr val="295269"/>
                </a:solidFill>
                <a:latin typeface="Roboto"/>
                <a:ea typeface="Roboto"/>
              </a:rPr>
              <a:t>Subsidised cost for extended duration rides</a:t>
            </a:r>
          </a:p>
          <a:p>
            <a:pPr algn="ctr"/>
            <a:endParaRPr lang="en-GB" sz="1600" b="1">
              <a:solidFill>
                <a:srgbClr val="295269"/>
              </a:solidFill>
              <a:latin typeface="Roboto"/>
              <a:ea typeface="Roboto"/>
            </a:endParaRPr>
          </a:p>
        </p:txBody>
      </p:sp>
    </p:spTree>
    <p:extLst>
      <p:ext uri="{BB962C8B-B14F-4D97-AF65-F5344CB8AC3E}">
        <p14:creationId xmlns:p14="http://schemas.microsoft.com/office/powerpoint/2010/main" val="477603347"/>
      </p:ext>
    </p:extLst>
  </p:cSld>
  <p:clrMapOvr>
    <a:masterClrMapping/>
  </p:clrMapOvr>
  <p:transition>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8510</TotalTime>
  <Words>912</Words>
  <Application>Microsoft Office PowerPoint</Application>
  <PresentationFormat>On-screen Show (16:9)</PresentationFormat>
  <Paragraphs>143</Paragraphs>
  <Slides>25</Slides>
  <Notes>23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Dosis</vt:lpstr>
      <vt:lpstr>Roboto Black</vt:lpstr>
      <vt:lpstr>Roboto</vt:lpstr>
      <vt:lpstr>Roboto Thin</vt:lpstr>
      <vt:lpstr>Arial</vt:lpstr>
      <vt:lpstr>Simple Light</vt:lpstr>
      <vt:lpstr>Simple Light</vt:lpstr>
      <vt:lpstr>Simple Light</vt:lpstr>
      <vt:lpstr>PowerPoint Presentation</vt:lpstr>
      <vt:lpstr>What is my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Matthew Simpson</cp:lastModifiedBy>
  <cp:revision>164</cp:revision>
  <dcterms:modified xsi:type="dcterms:W3CDTF">2022-04-14T09:43:50Z</dcterms:modified>
</cp:coreProperties>
</file>